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3"/>
  </p:notesMasterIdLst>
  <p:sldIdLst>
    <p:sldId id="256" r:id="rId2"/>
    <p:sldId id="285" r:id="rId3"/>
    <p:sldId id="296" r:id="rId4"/>
    <p:sldId id="297" r:id="rId5"/>
    <p:sldId id="298" r:id="rId6"/>
    <p:sldId id="299" r:id="rId7"/>
    <p:sldId id="301" r:id="rId8"/>
    <p:sldId id="302" r:id="rId9"/>
    <p:sldId id="295" r:id="rId10"/>
    <p:sldId id="309" r:id="rId11"/>
    <p:sldId id="306" r:id="rId12"/>
    <p:sldId id="307" r:id="rId13"/>
    <p:sldId id="308" r:id="rId14"/>
    <p:sldId id="311" r:id="rId15"/>
    <p:sldId id="313" r:id="rId16"/>
    <p:sldId id="314" r:id="rId17"/>
    <p:sldId id="315" r:id="rId18"/>
    <p:sldId id="321" r:id="rId19"/>
    <p:sldId id="330" r:id="rId20"/>
    <p:sldId id="319" r:id="rId21"/>
    <p:sldId id="320" r:id="rId22"/>
    <p:sldId id="316" r:id="rId23"/>
    <p:sldId id="329" r:id="rId24"/>
    <p:sldId id="332" r:id="rId25"/>
    <p:sldId id="327" r:id="rId26"/>
    <p:sldId id="318" r:id="rId27"/>
    <p:sldId id="331" r:id="rId28"/>
    <p:sldId id="292" r:id="rId29"/>
    <p:sldId id="324" r:id="rId30"/>
    <p:sldId id="325" r:id="rId31"/>
    <p:sldId id="326"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5946"/>
  </p:normalViewPr>
  <p:slideViewPr>
    <p:cSldViewPr snapToGrid="0" snapToObjects="1">
      <p:cViewPr>
        <p:scale>
          <a:sx n="91" d="100"/>
          <a:sy n="91" d="100"/>
        </p:scale>
        <p:origin x="176" y="6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7873002-D4EA-9349-956C-F3AF8FFE67EC}" type="datetimeFigureOut">
              <a:rPr lang="en-US" smtClean="0"/>
              <a:t>4/9/21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AE48DF9-5161-D445-ACE7-5EA224FC13AE}" type="slidenum">
              <a:rPr lang="en-US" smtClean="0"/>
              <a:t>‹#›</a:t>
            </a:fld>
            <a:endParaRPr lang="en-US"/>
          </a:p>
        </p:txBody>
      </p:sp>
    </p:spTree>
    <p:extLst>
      <p:ext uri="{BB962C8B-B14F-4D97-AF65-F5344CB8AC3E}">
        <p14:creationId xmlns:p14="http://schemas.microsoft.com/office/powerpoint/2010/main" val="24633957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 My name is Bo Yun</a:t>
            </a:r>
          </a:p>
          <a:p>
            <a:r>
              <a:rPr lang="en-US" dirty="0"/>
              <a:t>And I m here to present a timeseries forecasting with the data on daily website visit. </a:t>
            </a:r>
          </a:p>
        </p:txBody>
      </p:sp>
      <p:sp>
        <p:nvSpPr>
          <p:cNvPr id="4" name="Slide Number Placeholder 3"/>
          <p:cNvSpPr>
            <a:spLocks noGrp="1"/>
          </p:cNvSpPr>
          <p:nvPr>
            <p:ph type="sldNum" sz="quarter" idx="5"/>
          </p:nvPr>
        </p:nvSpPr>
        <p:spPr/>
        <p:txBody>
          <a:bodyPr/>
          <a:lstStyle/>
          <a:p>
            <a:fld id="{4AE48DF9-5161-D445-ACE7-5EA224FC13AE}" type="slidenum">
              <a:rPr lang="en-US" smtClean="0"/>
              <a:t>1</a:t>
            </a:fld>
            <a:endParaRPr lang="en-US"/>
          </a:p>
        </p:txBody>
      </p:sp>
    </p:spTree>
    <p:extLst>
      <p:ext uri="{BB962C8B-B14F-4D97-AF65-F5344CB8AC3E}">
        <p14:creationId xmlns:p14="http://schemas.microsoft.com/office/powerpoint/2010/main" val="383676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comparing (1-B^7) and AR(14) tables, the seasonality term (1-B^7) is identified. </a:t>
            </a:r>
          </a:p>
          <a:p>
            <a:r>
              <a:rPr lang="en-US" dirty="0"/>
              <a:t>Complex conjugate roots are associated with the seasonality and damping sinusoidal pattern on the </a:t>
            </a:r>
            <a:r>
              <a:rPr lang="en-US" dirty="0" err="1"/>
              <a:t>acf</a:t>
            </a:r>
            <a:r>
              <a:rPr lang="en-US" dirty="0"/>
              <a:t> and is shown that two of conjugate roots are close to the unit root, which is why the sinusoidal behavior is dominant on </a:t>
            </a:r>
            <a:r>
              <a:rPr lang="en-US" dirty="0" err="1"/>
              <a:t>acf</a:t>
            </a:r>
            <a:r>
              <a:rPr lang="en-US" dirty="0"/>
              <a:t>. </a:t>
            </a:r>
          </a:p>
          <a:p>
            <a:endParaRPr lang="en-US" dirty="0"/>
          </a:p>
        </p:txBody>
      </p:sp>
      <p:sp>
        <p:nvSpPr>
          <p:cNvPr id="4" name="Slide Number Placeholder 3"/>
          <p:cNvSpPr>
            <a:spLocks noGrp="1"/>
          </p:cNvSpPr>
          <p:nvPr>
            <p:ph type="sldNum" sz="quarter" idx="5"/>
          </p:nvPr>
        </p:nvSpPr>
        <p:spPr/>
        <p:txBody>
          <a:bodyPr/>
          <a:lstStyle/>
          <a:p>
            <a:fld id="{4AE48DF9-5161-D445-ACE7-5EA224FC13AE}" type="slidenum">
              <a:rPr lang="en-US" smtClean="0"/>
              <a:t>10</a:t>
            </a:fld>
            <a:endParaRPr lang="en-US"/>
          </a:p>
        </p:txBody>
      </p:sp>
    </p:spTree>
    <p:extLst>
      <p:ext uri="{BB962C8B-B14F-4D97-AF65-F5344CB8AC3E}">
        <p14:creationId xmlns:p14="http://schemas.microsoft.com/office/powerpoint/2010/main" val="38325063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final ARIMA model is estimated after differencing the trend and seasonality. </a:t>
            </a:r>
          </a:p>
        </p:txBody>
      </p:sp>
      <p:sp>
        <p:nvSpPr>
          <p:cNvPr id="4" name="Slide Number Placeholder 3"/>
          <p:cNvSpPr>
            <a:spLocks noGrp="1"/>
          </p:cNvSpPr>
          <p:nvPr>
            <p:ph type="sldNum" sz="quarter" idx="5"/>
          </p:nvPr>
        </p:nvSpPr>
        <p:spPr/>
        <p:txBody>
          <a:bodyPr/>
          <a:lstStyle/>
          <a:p>
            <a:fld id="{4AE48DF9-5161-D445-ACE7-5EA224FC13AE}" type="slidenum">
              <a:rPr lang="en-US" smtClean="0"/>
              <a:t>11</a:t>
            </a:fld>
            <a:endParaRPr lang="en-US"/>
          </a:p>
        </p:txBody>
      </p:sp>
    </p:spTree>
    <p:extLst>
      <p:ext uri="{BB962C8B-B14F-4D97-AF65-F5344CB8AC3E}">
        <p14:creationId xmlns:p14="http://schemas.microsoft.com/office/powerpoint/2010/main" val="30854391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the final model, the last </a:t>
            </a:r>
            <a:r>
              <a:rPr lang="en-US" altLang="ko-KR" dirty="0"/>
              <a:t>20</a:t>
            </a:r>
            <a:r>
              <a:rPr lang="en-US" dirty="0"/>
              <a:t> days are forecasted and compared with the actual data. Also the rolling window ASE came out to be around 13 million, which is slightly less than the ARMA model. </a:t>
            </a:r>
          </a:p>
        </p:txBody>
      </p:sp>
      <p:sp>
        <p:nvSpPr>
          <p:cNvPr id="4" name="Slide Number Placeholder 3"/>
          <p:cNvSpPr>
            <a:spLocks noGrp="1"/>
          </p:cNvSpPr>
          <p:nvPr>
            <p:ph type="sldNum" sz="quarter" idx="5"/>
          </p:nvPr>
        </p:nvSpPr>
        <p:spPr/>
        <p:txBody>
          <a:bodyPr/>
          <a:lstStyle/>
          <a:p>
            <a:fld id="{4AE48DF9-5161-D445-ACE7-5EA224FC13AE}" type="slidenum">
              <a:rPr lang="en-US" smtClean="0"/>
              <a:t>12</a:t>
            </a:fld>
            <a:endParaRPr lang="en-US"/>
          </a:p>
        </p:txBody>
      </p:sp>
    </p:spTree>
    <p:extLst>
      <p:ext uri="{BB962C8B-B14F-4D97-AF65-F5344CB8AC3E}">
        <p14:creationId xmlns:p14="http://schemas.microsoft.com/office/powerpoint/2010/main" val="16143361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Short term forecasts look okay, however, due to having a trend term in the model, the upward trend in forecasting continues as well as the prediction limits grow sideways due to the seasonal component. For long term forecasting, this model is definitely not a good fit. </a:t>
            </a:r>
          </a:p>
        </p:txBody>
      </p:sp>
      <p:sp>
        <p:nvSpPr>
          <p:cNvPr id="4" name="Slide Number Placeholder 3"/>
          <p:cNvSpPr>
            <a:spLocks noGrp="1"/>
          </p:cNvSpPr>
          <p:nvPr>
            <p:ph type="sldNum" sz="quarter" idx="5"/>
          </p:nvPr>
        </p:nvSpPr>
        <p:spPr/>
        <p:txBody>
          <a:bodyPr/>
          <a:lstStyle/>
          <a:p>
            <a:fld id="{4AE48DF9-5161-D445-ACE7-5EA224FC13AE}" type="slidenum">
              <a:rPr lang="en-US" smtClean="0"/>
              <a:t>13</a:t>
            </a:fld>
            <a:endParaRPr lang="en-US"/>
          </a:p>
        </p:txBody>
      </p:sp>
    </p:spTree>
    <p:extLst>
      <p:ext uri="{BB962C8B-B14F-4D97-AF65-F5344CB8AC3E}">
        <p14:creationId xmlns:p14="http://schemas.microsoft.com/office/powerpoint/2010/main" val="27225038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in this new model with just seasonality of 7, I wanted to see how getting rid of the trend term helps with the long term forecasting. </a:t>
            </a:r>
          </a:p>
        </p:txBody>
      </p:sp>
      <p:sp>
        <p:nvSpPr>
          <p:cNvPr id="4" name="Slide Number Placeholder 3"/>
          <p:cNvSpPr>
            <a:spLocks noGrp="1"/>
          </p:cNvSpPr>
          <p:nvPr>
            <p:ph type="sldNum" sz="quarter" idx="5"/>
          </p:nvPr>
        </p:nvSpPr>
        <p:spPr/>
        <p:txBody>
          <a:bodyPr/>
          <a:lstStyle/>
          <a:p>
            <a:fld id="{4AE48DF9-5161-D445-ACE7-5EA224FC13AE}" type="slidenum">
              <a:rPr lang="en-US" smtClean="0"/>
              <a:t>14</a:t>
            </a:fld>
            <a:endParaRPr lang="en-US"/>
          </a:p>
        </p:txBody>
      </p:sp>
    </p:spTree>
    <p:extLst>
      <p:ext uri="{BB962C8B-B14F-4D97-AF65-F5344CB8AC3E}">
        <p14:creationId xmlns:p14="http://schemas.microsoft.com/office/powerpoint/2010/main" val="11064443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forecasts lines up pretty well with the actual data in terms of </a:t>
            </a:r>
            <a:r>
              <a:rPr lang="en-US" dirty="0" err="1"/>
              <a:t>accouting</a:t>
            </a:r>
            <a:r>
              <a:rPr lang="en-US" dirty="0"/>
              <a:t> seasonality</a:t>
            </a:r>
          </a:p>
        </p:txBody>
      </p:sp>
      <p:sp>
        <p:nvSpPr>
          <p:cNvPr id="4" name="Slide Number Placeholder 3"/>
          <p:cNvSpPr>
            <a:spLocks noGrp="1"/>
          </p:cNvSpPr>
          <p:nvPr>
            <p:ph type="sldNum" sz="quarter" idx="5"/>
          </p:nvPr>
        </p:nvSpPr>
        <p:spPr/>
        <p:txBody>
          <a:bodyPr/>
          <a:lstStyle/>
          <a:p>
            <a:fld id="{4AE48DF9-5161-D445-ACE7-5EA224FC13AE}" type="slidenum">
              <a:rPr lang="en-US" smtClean="0"/>
              <a:t>15</a:t>
            </a:fld>
            <a:endParaRPr lang="en-US"/>
          </a:p>
        </p:txBody>
      </p:sp>
    </p:spTree>
    <p:extLst>
      <p:ext uri="{BB962C8B-B14F-4D97-AF65-F5344CB8AC3E}">
        <p14:creationId xmlns:p14="http://schemas.microsoft.com/office/powerpoint/2010/main" val="6430525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this model, the forecasts centers around the mean pretty well due to ARMA component while the prediction limits keep growing sideways due to the seasonal component </a:t>
            </a:r>
          </a:p>
        </p:txBody>
      </p:sp>
      <p:sp>
        <p:nvSpPr>
          <p:cNvPr id="4" name="Slide Number Placeholder 3"/>
          <p:cNvSpPr>
            <a:spLocks noGrp="1"/>
          </p:cNvSpPr>
          <p:nvPr>
            <p:ph type="sldNum" sz="quarter" idx="5"/>
          </p:nvPr>
        </p:nvSpPr>
        <p:spPr/>
        <p:txBody>
          <a:bodyPr/>
          <a:lstStyle/>
          <a:p>
            <a:fld id="{4AE48DF9-5161-D445-ACE7-5EA224FC13AE}" type="slidenum">
              <a:rPr lang="en-US" smtClean="0"/>
              <a:t>16</a:t>
            </a:fld>
            <a:endParaRPr lang="en-US"/>
          </a:p>
        </p:txBody>
      </p:sp>
    </p:spTree>
    <p:extLst>
      <p:ext uri="{BB962C8B-B14F-4D97-AF65-F5344CB8AC3E}">
        <p14:creationId xmlns:p14="http://schemas.microsoft.com/office/powerpoint/2010/main" val="18925670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fitting multiple linear regression model into the data, all four variables utilized in the model turned out to be very significant. </a:t>
            </a:r>
          </a:p>
        </p:txBody>
      </p:sp>
      <p:sp>
        <p:nvSpPr>
          <p:cNvPr id="4" name="Slide Number Placeholder 3"/>
          <p:cNvSpPr>
            <a:spLocks noGrp="1"/>
          </p:cNvSpPr>
          <p:nvPr>
            <p:ph type="sldNum" sz="quarter" idx="5"/>
          </p:nvPr>
        </p:nvSpPr>
        <p:spPr/>
        <p:txBody>
          <a:bodyPr/>
          <a:lstStyle/>
          <a:p>
            <a:fld id="{4AE48DF9-5161-D445-ACE7-5EA224FC13AE}" type="slidenum">
              <a:rPr lang="en-US" smtClean="0"/>
              <a:t>17</a:t>
            </a:fld>
            <a:endParaRPr lang="en-US"/>
          </a:p>
        </p:txBody>
      </p:sp>
    </p:spTree>
    <p:extLst>
      <p:ext uri="{BB962C8B-B14F-4D97-AF65-F5344CB8AC3E}">
        <p14:creationId xmlns:p14="http://schemas.microsoft.com/office/powerpoint/2010/main" val="8369683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ASE was 10402.91, which is very good compared to other models discussed previously. </a:t>
            </a:r>
          </a:p>
        </p:txBody>
      </p:sp>
      <p:sp>
        <p:nvSpPr>
          <p:cNvPr id="4" name="Slide Number Placeholder 3"/>
          <p:cNvSpPr>
            <a:spLocks noGrp="1"/>
          </p:cNvSpPr>
          <p:nvPr>
            <p:ph type="sldNum" sz="quarter" idx="5"/>
          </p:nvPr>
        </p:nvSpPr>
        <p:spPr/>
        <p:txBody>
          <a:bodyPr/>
          <a:lstStyle/>
          <a:p>
            <a:fld id="{4AE48DF9-5161-D445-ACE7-5EA224FC13AE}" type="slidenum">
              <a:rPr lang="en-US" smtClean="0"/>
              <a:t>18</a:t>
            </a:fld>
            <a:endParaRPr lang="en-US"/>
          </a:p>
        </p:txBody>
      </p:sp>
    </p:spTree>
    <p:extLst>
      <p:ext uri="{BB962C8B-B14F-4D97-AF65-F5344CB8AC3E}">
        <p14:creationId xmlns:p14="http://schemas.microsoft.com/office/powerpoint/2010/main" val="13881447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Due to regressors being forecasted with ARMA models, the resulting forecasts were centering around the mean. </a:t>
            </a:r>
          </a:p>
        </p:txBody>
      </p:sp>
      <p:sp>
        <p:nvSpPr>
          <p:cNvPr id="4" name="Slide Number Placeholder 3"/>
          <p:cNvSpPr>
            <a:spLocks noGrp="1"/>
          </p:cNvSpPr>
          <p:nvPr>
            <p:ph type="sldNum" sz="quarter" idx="5"/>
          </p:nvPr>
        </p:nvSpPr>
        <p:spPr/>
        <p:txBody>
          <a:bodyPr/>
          <a:lstStyle/>
          <a:p>
            <a:fld id="{4AE48DF9-5161-D445-ACE7-5EA224FC13AE}" type="slidenum">
              <a:rPr lang="en-US" smtClean="0"/>
              <a:t>19</a:t>
            </a:fld>
            <a:endParaRPr lang="en-US"/>
          </a:p>
        </p:txBody>
      </p:sp>
    </p:spTree>
    <p:extLst>
      <p:ext uri="{BB962C8B-B14F-4D97-AF65-F5344CB8AC3E}">
        <p14:creationId xmlns:p14="http://schemas.microsoft.com/office/powerpoint/2010/main" val="34166648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 me give you the background before we dive into modeling.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The data has the number of website visitors to an academic teaching website that was collected from 2014 to 2020.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a:t>
            </a:r>
            <a:r>
              <a:rPr lang="en-US" dirty="0"/>
              <a:t>o easily visualize and identify key changes, I decided to reduce it down to 500 days of data.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There are four variables in this data and </a:t>
            </a:r>
            <a:r>
              <a:rPr lang="en-US" dirty="0" err="1"/>
              <a:t>Page.Loads</a:t>
            </a:r>
            <a:r>
              <a:rPr lang="en-US" dirty="0"/>
              <a:t> will be the the response variable </a:t>
            </a:r>
            <a:r>
              <a:rPr lang="en-US" sz="1200" dirty="0"/>
              <a:t>for the purpose of this study.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For model fitting, both ARMA and ARIMA are used for univariate models and multiple linear regression, Vector autoregressive and neural network are used for multivariate models.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4AE48DF9-5161-D445-ACE7-5EA224FC13AE}" type="slidenum">
              <a:rPr lang="en-US" smtClean="0"/>
              <a:t>2</a:t>
            </a:fld>
            <a:endParaRPr lang="en-US"/>
          </a:p>
        </p:txBody>
      </p:sp>
    </p:spTree>
    <p:extLst>
      <p:ext uri="{BB962C8B-B14F-4D97-AF65-F5344CB8AC3E}">
        <p14:creationId xmlns:p14="http://schemas.microsoft.com/office/powerpoint/2010/main" val="327266395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the Vector Autoregressive model not performing as well because it assumes all the variables are stationary without any seasonality accounted.</a:t>
            </a:r>
          </a:p>
        </p:txBody>
      </p:sp>
      <p:sp>
        <p:nvSpPr>
          <p:cNvPr id="4" name="Slide Number Placeholder 3"/>
          <p:cNvSpPr>
            <a:spLocks noGrp="1"/>
          </p:cNvSpPr>
          <p:nvPr>
            <p:ph type="sldNum" sz="quarter" idx="5"/>
          </p:nvPr>
        </p:nvSpPr>
        <p:spPr/>
        <p:txBody>
          <a:bodyPr/>
          <a:lstStyle/>
          <a:p>
            <a:fld id="{4AE48DF9-5161-D445-ACE7-5EA224FC13AE}" type="slidenum">
              <a:rPr lang="en-US" smtClean="0"/>
              <a:t>20</a:t>
            </a:fld>
            <a:endParaRPr lang="en-US"/>
          </a:p>
        </p:txBody>
      </p:sp>
    </p:spTree>
    <p:extLst>
      <p:ext uri="{BB962C8B-B14F-4D97-AF65-F5344CB8AC3E}">
        <p14:creationId xmlns:p14="http://schemas.microsoft.com/office/powerpoint/2010/main" val="58639166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Although seemingly a bad model, there is an interesting finding with this </a:t>
            </a:r>
            <a:r>
              <a:rPr lang="en-US" dirty="0" err="1"/>
              <a:t>fanchart</a:t>
            </a:r>
            <a:r>
              <a:rPr lang="en-US" dirty="0"/>
              <a:t>. We see that </a:t>
            </a:r>
            <a:r>
              <a:rPr lang="en-US" dirty="0" err="1"/>
              <a:t>Page.Loads</a:t>
            </a:r>
            <a:r>
              <a:rPr lang="en-US" dirty="0"/>
              <a:t>, Day, Unique Visits, and </a:t>
            </a:r>
            <a:r>
              <a:rPr lang="en-US" dirty="0" err="1"/>
              <a:t>First.Time.Visits</a:t>
            </a:r>
            <a:r>
              <a:rPr lang="en-US" dirty="0"/>
              <a:t> provide more information predicting </a:t>
            </a:r>
            <a:r>
              <a:rPr lang="en-US" dirty="0" err="1"/>
              <a:t>Returning.Visits</a:t>
            </a:r>
            <a:r>
              <a:rPr lang="en-US" dirty="0"/>
              <a:t> judging by the small confidence interval. VAR model would have worked better if we were to predict </a:t>
            </a:r>
            <a:r>
              <a:rPr lang="en-US" dirty="0" err="1"/>
              <a:t>Returning.Visits</a:t>
            </a:r>
            <a:r>
              <a:rPr lang="en-US" dirty="0"/>
              <a:t>. </a:t>
            </a:r>
          </a:p>
        </p:txBody>
      </p:sp>
      <p:sp>
        <p:nvSpPr>
          <p:cNvPr id="4" name="Slide Number Placeholder 3"/>
          <p:cNvSpPr>
            <a:spLocks noGrp="1"/>
          </p:cNvSpPr>
          <p:nvPr>
            <p:ph type="sldNum" sz="quarter" idx="5"/>
          </p:nvPr>
        </p:nvSpPr>
        <p:spPr/>
        <p:txBody>
          <a:bodyPr/>
          <a:lstStyle/>
          <a:p>
            <a:fld id="{4AE48DF9-5161-D445-ACE7-5EA224FC13AE}" type="slidenum">
              <a:rPr lang="en-US" smtClean="0"/>
              <a:t>21</a:t>
            </a:fld>
            <a:endParaRPr lang="en-US"/>
          </a:p>
        </p:txBody>
      </p:sp>
    </p:spTree>
    <p:extLst>
      <p:ext uri="{BB962C8B-B14F-4D97-AF65-F5344CB8AC3E}">
        <p14:creationId xmlns:p14="http://schemas.microsoft.com/office/powerpoint/2010/main" val="33352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I tried a neural network with known variables.  and this picture is multilayer perceptron. It has 10 inputs of various lags, 5 hidden nodes and 1 output, which is the forecast.  The forecasts were pretty spot on with a low ASE. </a:t>
            </a:r>
          </a:p>
          <a:p>
            <a:endParaRPr lang="en-US" dirty="0"/>
          </a:p>
          <a:p>
            <a:endParaRPr lang="en-US" dirty="0"/>
          </a:p>
        </p:txBody>
      </p:sp>
      <p:sp>
        <p:nvSpPr>
          <p:cNvPr id="4" name="Slide Number Placeholder 3"/>
          <p:cNvSpPr>
            <a:spLocks noGrp="1"/>
          </p:cNvSpPr>
          <p:nvPr>
            <p:ph type="sldNum" sz="quarter" idx="5"/>
          </p:nvPr>
        </p:nvSpPr>
        <p:spPr/>
        <p:txBody>
          <a:bodyPr/>
          <a:lstStyle/>
          <a:p>
            <a:fld id="{4AE48DF9-5161-D445-ACE7-5EA224FC13AE}" type="slidenum">
              <a:rPr lang="en-US" smtClean="0"/>
              <a:t>22</a:t>
            </a:fld>
            <a:endParaRPr lang="en-US"/>
          </a:p>
        </p:txBody>
      </p:sp>
    </p:spTree>
    <p:extLst>
      <p:ext uri="{BB962C8B-B14F-4D97-AF65-F5344CB8AC3E}">
        <p14:creationId xmlns:p14="http://schemas.microsoft.com/office/powerpoint/2010/main" val="20393261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time, the model was created using the forecasted variables. As a result,  the forecasts were much less accurate as expected</a:t>
            </a:r>
          </a:p>
          <a:p>
            <a:endParaRPr lang="en-US" dirty="0"/>
          </a:p>
          <a:p>
            <a:endParaRPr lang="en-US" dirty="0"/>
          </a:p>
        </p:txBody>
      </p:sp>
      <p:sp>
        <p:nvSpPr>
          <p:cNvPr id="4" name="Slide Number Placeholder 3"/>
          <p:cNvSpPr>
            <a:spLocks noGrp="1"/>
          </p:cNvSpPr>
          <p:nvPr>
            <p:ph type="sldNum" sz="quarter" idx="5"/>
          </p:nvPr>
        </p:nvSpPr>
        <p:spPr/>
        <p:txBody>
          <a:bodyPr/>
          <a:lstStyle/>
          <a:p>
            <a:fld id="{4AE48DF9-5161-D445-ACE7-5EA224FC13AE}" type="slidenum">
              <a:rPr lang="en-US" smtClean="0"/>
              <a:t>23</a:t>
            </a:fld>
            <a:endParaRPr lang="en-US"/>
          </a:p>
        </p:txBody>
      </p:sp>
    </p:spTree>
    <p:extLst>
      <p:ext uri="{BB962C8B-B14F-4D97-AF65-F5344CB8AC3E}">
        <p14:creationId xmlns:p14="http://schemas.microsoft.com/office/powerpoint/2010/main" val="15910933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see that neural network was able to capture not only the seasonality but the overall trend as well. </a:t>
            </a:r>
          </a:p>
        </p:txBody>
      </p:sp>
      <p:sp>
        <p:nvSpPr>
          <p:cNvPr id="4" name="Slide Number Placeholder 3"/>
          <p:cNvSpPr>
            <a:spLocks noGrp="1"/>
          </p:cNvSpPr>
          <p:nvPr>
            <p:ph type="sldNum" sz="quarter" idx="5"/>
          </p:nvPr>
        </p:nvSpPr>
        <p:spPr/>
        <p:txBody>
          <a:bodyPr/>
          <a:lstStyle/>
          <a:p>
            <a:fld id="{4AE48DF9-5161-D445-ACE7-5EA224FC13AE}" type="slidenum">
              <a:rPr lang="en-US" smtClean="0"/>
              <a:t>24</a:t>
            </a:fld>
            <a:endParaRPr lang="en-US"/>
          </a:p>
        </p:txBody>
      </p:sp>
    </p:spTree>
    <p:extLst>
      <p:ext uri="{BB962C8B-B14F-4D97-AF65-F5344CB8AC3E}">
        <p14:creationId xmlns:p14="http://schemas.microsoft.com/office/powerpoint/2010/main" val="46839617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an ensemble model was created with the average of the best two models:  Multiple linear regression and neural network model. It performed fairly well as expected with ASE of 16000</a:t>
            </a:r>
          </a:p>
        </p:txBody>
      </p:sp>
      <p:sp>
        <p:nvSpPr>
          <p:cNvPr id="4" name="Slide Number Placeholder 3"/>
          <p:cNvSpPr>
            <a:spLocks noGrp="1"/>
          </p:cNvSpPr>
          <p:nvPr>
            <p:ph type="sldNum" sz="quarter" idx="5"/>
          </p:nvPr>
        </p:nvSpPr>
        <p:spPr/>
        <p:txBody>
          <a:bodyPr/>
          <a:lstStyle/>
          <a:p>
            <a:fld id="{4AE48DF9-5161-D445-ACE7-5EA224FC13AE}" type="slidenum">
              <a:rPr lang="en-US" smtClean="0"/>
              <a:t>25</a:t>
            </a:fld>
            <a:endParaRPr lang="en-US"/>
          </a:p>
        </p:txBody>
      </p:sp>
    </p:spTree>
    <p:extLst>
      <p:ext uri="{BB962C8B-B14F-4D97-AF65-F5344CB8AC3E}">
        <p14:creationId xmlns:p14="http://schemas.microsoft.com/office/powerpoint/2010/main" val="61447752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Lastly, all the models are compared against each other. The model with the best ASE over the last 20 days was Multiple linear regression with ASE of only 10,000. However it is important to note that it was based on the true values of the regressors.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that reason, Multiple linear regression model will be limited to short term prediction. </a:t>
            </a:r>
          </a:p>
        </p:txBody>
      </p:sp>
      <p:sp>
        <p:nvSpPr>
          <p:cNvPr id="4" name="Slide Number Placeholder 3"/>
          <p:cNvSpPr>
            <a:spLocks noGrp="1"/>
          </p:cNvSpPr>
          <p:nvPr>
            <p:ph type="sldNum" sz="quarter" idx="5"/>
          </p:nvPr>
        </p:nvSpPr>
        <p:spPr/>
        <p:txBody>
          <a:bodyPr/>
          <a:lstStyle/>
          <a:p>
            <a:fld id="{4AE48DF9-5161-D445-ACE7-5EA224FC13AE}" type="slidenum">
              <a:rPr lang="en-US" smtClean="0"/>
              <a:t>26</a:t>
            </a:fld>
            <a:endParaRPr lang="en-US"/>
          </a:p>
        </p:txBody>
      </p:sp>
    </p:spTree>
    <p:extLst>
      <p:ext uri="{BB962C8B-B14F-4D97-AF65-F5344CB8AC3E}">
        <p14:creationId xmlns:p14="http://schemas.microsoft.com/office/powerpoint/2010/main" val="82480493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long term forecast, I would choose ARIMA(3,0,1) with a seasonality of 7 as it fairly stays within the reasonable range of a typical internet traffic and most importantly, does not have to take so much of uncertainties around the forecasted variables like multivariate models, not to mention it is unrealistic to have the true future values of regressors.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For further research, I wish to incorporate more explanatory variables such as website maintenance schedule, school events or conference that can possibly boost website traffic periodically.  These extra variables can certainly contribute to more powerful models. </a:t>
            </a:r>
          </a:p>
        </p:txBody>
      </p:sp>
      <p:sp>
        <p:nvSpPr>
          <p:cNvPr id="4" name="Slide Number Placeholder 3"/>
          <p:cNvSpPr>
            <a:spLocks noGrp="1"/>
          </p:cNvSpPr>
          <p:nvPr>
            <p:ph type="sldNum" sz="quarter" idx="5"/>
          </p:nvPr>
        </p:nvSpPr>
        <p:spPr/>
        <p:txBody>
          <a:bodyPr/>
          <a:lstStyle/>
          <a:p>
            <a:fld id="{4AE48DF9-5161-D445-ACE7-5EA224FC13AE}" type="slidenum">
              <a:rPr lang="en-US" smtClean="0"/>
              <a:t>27</a:t>
            </a:fld>
            <a:endParaRPr lang="en-US"/>
          </a:p>
        </p:txBody>
      </p:sp>
    </p:spTree>
    <p:extLst>
      <p:ext uri="{BB962C8B-B14F-4D97-AF65-F5344CB8AC3E}">
        <p14:creationId xmlns:p14="http://schemas.microsoft.com/office/powerpoint/2010/main" val="344828117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 concludes my presentation, thank you for watching. </a:t>
            </a:r>
          </a:p>
        </p:txBody>
      </p:sp>
      <p:sp>
        <p:nvSpPr>
          <p:cNvPr id="4" name="Slide Number Placeholder 3"/>
          <p:cNvSpPr>
            <a:spLocks noGrp="1"/>
          </p:cNvSpPr>
          <p:nvPr>
            <p:ph type="sldNum" sz="quarter" idx="5"/>
          </p:nvPr>
        </p:nvSpPr>
        <p:spPr/>
        <p:txBody>
          <a:bodyPr/>
          <a:lstStyle/>
          <a:p>
            <a:fld id="{4AE48DF9-5161-D445-ACE7-5EA224FC13AE}" type="slidenum">
              <a:rPr lang="en-US" smtClean="0"/>
              <a:t>28</a:t>
            </a:fld>
            <a:endParaRPr lang="en-US"/>
          </a:p>
        </p:txBody>
      </p:sp>
    </p:spTree>
    <p:extLst>
      <p:ext uri="{BB962C8B-B14F-4D97-AF65-F5344CB8AC3E}">
        <p14:creationId xmlns:p14="http://schemas.microsoft.com/office/powerpoint/2010/main" val="377577839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in this new model, Instead of taking out the unit room term, I differenced the period of 365, which is pretty close to the unit term and wanted to see how it changes the forecasting. </a:t>
            </a:r>
          </a:p>
        </p:txBody>
      </p:sp>
      <p:sp>
        <p:nvSpPr>
          <p:cNvPr id="4" name="Slide Number Placeholder 3"/>
          <p:cNvSpPr>
            <a:spLocks noGrp="1"/>
          </p:cNvSpPr>
          <p:nvPr>
            <p:ph type="sldNum" sz="quarter" idx="5"/>
          </p:nvPr>
        </p:nvSpPr>
        <p:spPr/>
        <p:txBody>
          <a:bodyPr/>
          <a:lstStyle/>
          <a:p>
            <a:fld id="{4AE48DF9-5161-D445-ACE7-5EA224FC13AE}" type="slidenum">
              <a:rPr lang="en-US" smtClean="0"/>
              <a:t>29</a:t>
            </a:fld>
            <a:endParaRPr lang="en-US"/>
          </a:p>
        </p:txBody>
      </p:sp>
    </p:spTree>
    <p:extLst>
      <p:ext uri="{BB962C8B-B14F-4D97-AF65-F5344CB8AC3E}">
        <p14:creationId xmlns:p14="http://schemas.microsoft.com/office/powerpoint/2010/main" val="18496797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see that the realization appears to have a seasonality, which can be confirmed by the slowly damping </a:t>
            </a:r>
            <a:r>
              <a:rPr lang="en-US" dirty="0" err="1"/>
              <a:t>sinusolidal</a:t>
            </a:r>
            <a:r>
              <a:rPr lang="en-US" dirty="0"/>
              <a:t>  </a:t>
            </a:r>
            <a:r>
              <a:rPr lang="en-US" dirty="0" err="1"/>
              <a:t>acf</a:t>
            </a:r>
            <a:r>
              <a:rPr lang="en-US" dirty="0"/>
              <a:t> plot</a:t>
            </a:r>
          </a:p>
          <a:p>
            <a:r>
              <a:rPr lang="en-US" dirty="0"/>
              <a:t> In the spectral density graph, we see a bit of wandering and some periodic behaviors.  The most prominent frequency peaks are 0 and  0.147, which indicate a wandering behavior and a weekly trend. We will keep this in mind as we explore different models. </a:t>
            </a:r>
          </a:p>
        </p:txBody>
      </p:sp>
      <p:sp>
        <p:nvSpPr>
          <p:cNvPr id="4" name="Slide Number Placeholder 3"/>
          <p:cNvSpPr>
            <a:spLocks noGrp="1"/>
          </p:cNvSpPr>
          <p:nvPr>
            <p:ph type="sldNum" sz="quarter" idx="5"/>
          </p:nvPr>
        </p:nvSpPr>
        <p:spPr/>
        <p:txBody>
          <a:bodyPr/>
          <a:lstStyle/>
          <a:p>
            <a:fld id="{4AE48DF9-5161-D445-ACE7-5EA224FC13AE}" type="slidenum">
              <a:rPr lang="en-US" smtClean="0"/>
              <a:t>3</a:t>
            </a:fld>
            <a:endParaRPr lang="en-US"/>
          </a:p>
        </p:txBody>
      </p:sp>
    </p:spTree>
    <p:extLst>
      <p:ext uri="{BB962C8B-B14F-4D97-AF65-F5344CB8AC3E}">
        <p14:creationId xmlns:p14="http://schemas.microsoft.com/office/powerpoint/2010/main" val="6234863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forecasts bounced up and down and showed a great volatility even though it centered around the mean. </a:t>
            </a:r>
          </a:p>
        </p:txBody>
      </p:sp>
      <p:sp>
        <p:nvSpPr>
          <p:cNvPr id="4" name="Slide Number Placeholder 3"/>
          <p:cNvSpPr>
            <a:spLocks noGrp="1"/>
          </p:cNvSpPr>
          <p:nvPr>
            <p:ph type="sldNum" sz="quarter" idx="5"/>
          </p:nvPr>
        </p:nvSpPr>
        <p:spPr/>
        <p:txBody>
          <a:bodyPr/>
          <a:lstStyle/>
          <a:p>
            <a:fld id="{4AE48DF9-5161-D445-ACE7-5EA224FC13AE}" type="slidenum">
              <a:rPr lang="en-US" smtClean="0"/>
              <a:t>30</a:t>
            </a:fld>
            <a:endParaRPr lang="en-US"/>
          </a:p>
        </p:txBody>
      </p:sp>
    </p:spTree>
    <p:extLst>
      <p:ext uri="{BB962C8B-B14F-4D97-AF65-F5344CB8AC3E}">
        <p14:creationId xmlns:p14="http://schemas.microsoft.com/office/powerpoint/2010/main" val="3695359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this model, the forecasts and prediction limits grow sideways as the time goes. The longer the forecasting is, the worse the model performs. </a:t>
            </a:r>
          </a:p>
        </p:txBody>
      </p:sp>
      <p:sp>
        <p:nvSpPr>
          <p:cNvPr id="4" name="Slide Number Placeholder 3"/>
          <p:cNvSpPr>
            <a:spLocks noGrp="1"/>
          </p:cNvSpPr>
          <p:nvPr>
            <p:ph type="sldNum" sz="quarter" idx="5"/>
          </p:nvPr>
        </p:nvSpPr>
        <p:spPr/>
        <p:txBody>
          <a:bodyPr/>
          <a:lstStyle/>
          <a:p>
            <a:fld id="{4AE48DF9-5161-D445-ACE7-5EA224FC13AE}" type="slidenum">
              <a:rPr lang="en-US" smtClean="0"/>
              <a:t>31</a:t>
            </a:fld>
            <a:endParaRPr lang="en-US"/>
          </a:p>
        </p:txBody>
      </p:sp>
    </p:spTree>
    <p:extLst>
      <p:ext uri="{BB962C8B-B14F-4D97-AF65-F5344CB8AC3E}">
        <p14:creationId xmlns:p14="http://schemas.microsoft.com/office/powerpoint/2010/main" val="41058518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I wanted to check the stationarity of the data. So I conducted a dickey fuller test, in which the outcome rejected the null hypothesis, meaning that the data is stationary. However, this needs to be looked at further since it is very close to the 0.05 cut off p value and can’t fully be trusted by itself. </a:t>
            </a:r>
          </a:p>
        </p:txBody>
      </p:sp>
      <p:sp>
        <p:nvSpPr>
          <p:cNvPr id="4" name="Slide Number Placeholder 3"/>
          <p:cNvSpPr>
            <a:spLocks noGrp="1"/>
          </p:cNvSpPr>
          <p:nvPr>
            <p:ph type="sldNum" sz="quarter" idx="5"/>
          </p:nvPr>
        </p:nvSpPr>
        <p:spPr/>
        <p:txBody>
          <a:bodyPr/>
          <a:lstStyle/>
          <a:p>
            <a:fld id="{4AE48DF9-5161-D445-ACE7-5EA224FC13AE}" type="slidenum">
              <a:rPr lang="en-US" smtClean="0"/>
              <a:t>4</a:t>
            </a:fld>
            <a:endParaRPr lang="en-US"/>
          </a:p>
        </p:txBody>
      </p:sp>
    </p:spTree>
    <p:extLst>
      <p:ext uri="{BB962C8B-B14F-4D97-AF65-F5344CB8AC3E}">
        <p14:creationId xmlns:p14="http://schemas.microsoft.com/office/powerpoint/2010/main" val="27322144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 wanted to visually check each condition of stationarity.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Although it appears that it has a constant mean, </a:t>
            </a:r>
            <a:r>
              <a:rPr lang="en-US" sz="1200" dirty="0"/>
              <a:t>it is the domain knowledge of being a daily visit data along with the observed seasonality in the </a:t>
            </a:r>
            <a:r>
              <a:rPr lang="en-US" sz="1200" dirty="0" err="1"/>
              <a:t>acf</a:t>
            </a:r>
            <a:r>
              <a:rPr lang="en-US" sz="1200" dirty="0"/>
              <a:t> plot that break the first condition of stationarity. </a:t>
            </a:r>
            <a:r>
              <a:rPr lang="en-US" dirty="0"/>
              <a:t>The condition 2 of Constant variance is assumed in this data. </a:t>
            </a:r>
          </a:p>
          <a:p>
            <a:r>
              <a:rPr lang="en-US" dirty="0"/>
              <a:t>Next, the data is split in half and each </a:t>
            </a:r>
            <a:r>
              <a:rPr lang="en-US" dirty="0" err="1"/>
              <a:t>acf</a:t>
            </a:r>
            <a:r>
              <a:rPr lang="en-US" dirty="0"/>
              <a:t> is compared and verified to have a constant correlation. </a:t>
            </a:r>
          </a:p>
          <a:p>
            <a:r>
              <a:rPr lang="en-US" dirty="0"/>
              <a:t>Overall, due to breaking condition</a:t>
            </a:r>
            <a:r>
              <a:rPr lang="ko-KR" altLang="en-US" dirty="0"/>
              <a:t> </a:t>
            </a:r>
            <a:r>
              <a:rPr lang="en-US" altLang="ko-KR" dirty="0"/>
              <a:t>1</a:t>
            </a:r>
            <a:r>
              <a:rPr lang="en-US" dirty="0"/>
              <a:t>, the data is concluded to be non-stationary. </a:t>
            </a:r>
          </a:p>
          <a:p>
            <a:endParaRPr lang="en-US" dirty="0"/>
          </a:p>
        </p:txBody>
      </p:sp>
      <p:sp>
        <p:nvSpPr>
          <p:cNvPr id="4" name="Slide Number Placeholder 3"/>
          <p:cNvSpPr>
            <a:spLocks noGrp="1"/>
          </p:cNvSpPr>
          <p:nvPr>
            <p:ph type="sldNum" sz="quarter" idx="5"/>
          </p:nvPr>
        </p:nvSpPr>
        <p:spPr/>
        <p:txBody>
          <a:bodyPr/>
          <a:lstStyle/>
          <a:p>
            <a:fld id="{4AE48DF9-5161-D445-ACE7-5EA224FC13AE}" type="slidenum">
              <a:rPr lang="en-US" smtClean="0"/>
              <a:t>5</a:t>
            </a:fld>
            <a:endParaRPr lang="en-US"/>
          </a:p>
        </p:txBody>
      </p:sp>
    </p:spTree>
    <p:extLst>
      <p:ext uri="{BB962C8B-B14F-4D97-AF65-F5344CB8AC3E}">
        <p14:creationId xmlns:p14="http://schemas.microsoft.com/office/powerpoint/2010/main" val="29987098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final ARMA model is estimated with parameters that give the lowest AIC </a:t>
            </a:r>
          </a:p>
        </p:txBody>
      </p:sp>
      <p:sp>
        <p:nvSpPr>
          <p:cNvPr id="4" name="Slide Number Placeholder 3"/>
          <p:cNvSpPr>
            <a:spLocks noGrp="1"/>
          </p:cNvSpPr>
          <p:nvPr>
            <p:ph type="sldNum" sz="quarter" idx="5"/>
          </p:nvPr>
        </p:nvSpPr>
        <p:spPr/>
        <p:txBody>
          <a:bodyPr/>
          <a:lstStyle/>
          <a:p>
            <a:fld id="{4AE48DF9-5161-D445-ACE7-5EA224FC13AE}" type="slidenum">
              <a:rPr lang="en-US" smtClean="0"/>
              <a:t>6</a:t>
            </a:fld>
            <a:endParaRPr lang="en-US"/>
          </a:p>
        </p:txBody>
      </p:sp>
    </p:spTree>
    <p:extLst>
      <p:ext uri="{BB962C8B-B14F-4D97-AF65-F5344CB8AC3E}">
        <p14:creationId xmlns:p14="http://schemas.microsoft.com/office/powerpoint/2010/main" val="9050733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 validated the model with the last 20 days of data. It turns out that the forecasts were tracking the original data pretty well. </a:t>
            </a:r>
          </a:p>
          <a:p>
            <a:r>
              <a:rPr lang="en-US" dirty="0"/>
              <a:t>Also a rolling window was used to calculate the average ASE across the entire dataset.  </a:t>
            </a:r>
          </a:p>
        </p:txBody>
      </p:sp>
      <p:sp>
        <p:nvSpPr>
          <p:cNvPr id="4" name="Slide Number Placeholder 3"/>
          <p:cNvSpPr>
            <a:spLocks noGrp="1"/>
          </p:cNvSpPr>
          <p:nvPr>
            <p:ph type="sldNum" sz="quarter" idx="5"/>
          </p:nvPr>
        </p:nvSpPr>
        <p:spPr/>
        <p:txBody>
          <a:bodyPr/>
          <a:lstStyle/>
          <a:p>
            <a:fld id="{4AE48DF9-5161-D445-ACE7-5EA224FC13AE}" type="slidenum">
              <a:rPr lang="en-US" smtClean="0"/>
              <a:t>7</a:t>
            </a:fld>
            <a:endParaRPr lang="en-US"/>
          </a:p>
        </p:txBody>
      </p:sp>
    </p:spTree>
    <p:extLst>
      <p:ext uri="{BB962C8B-B14F-4D97-AF65-F5344CB8AC3E}">
        <p14:creationId xmlns:p14="http://schemas.microsoft.com/office/powerpoint/2010/main" val="34901459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ARMA model overall did a good job forecasting as it has the ability to converge toward the mean. </a:t>
            </a:r>
          </a:p>
        </p:txBody>
      </p:sp>
      <p:sp>
        <p:nvSpPr>
          <p:cNvPr id="4" name="Slide Number Placeholder 3"/>
          <p:cNvSpPr>
            <a:spLocks noGrp="1"/>
          </p:cNvSpPr>
          <p:nvPr>
            <p:ph type="sldNum" sz="quarter" idx="5"/>
          </p:nvPr>
        </p:nvSpPr>
        <p:spPr/>
        <p:txBody>
          <a:bodyPr/>
          <a:lstStyle/>
          <a:p>
            <a:fld id="{4AE48DF9-5161-D445-ACE7-5EA224FC13AE}" type="slidenum">
              <a:rPr lang="en-US" smtClean="0"/>
              <a:t>8</a:t>
            </a:fld>
            <a:endParaRPr lang="en-US"/>
          </a:p>
        </p:txBody>
      </p:sp>
    </p:spTree>
    <p:extLst>
      <p:ext uri="{BB962C8B-B14F-4D97-AF65-F5344CB8AC3E}">
        <p14:creationId xmlns:p14="http://schemas.microsoft.com/office/powerpoint/2010/main" val="24468930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take a look at the ARIMA model. </a:t>
            </a:r>
          </a:p>
          <a:p>
            <a:r>
              <a:rPr lang="en-US" dirty="0"/>
              <a:t>First, using the overfitting table with AR 6 and 8, the unit root term is identified. </a:t>
            </a:r>
          </a:p>
        </p:txBody>
      </p:sp>
      <p:sp>
        <p:nvSpPr>
          <p:cNvPr id="4" name="Slide Number Placeholder 3"/>
          <p:cNvSpPr>
            <a:spLocks noGrp="1"/>
          </p:cNvSpPr>
          <p:nvPr>
            <p:ph type="sldNum" sz="quarter" idx="5"/>
          </p:nvPr>
        </p:nvSpPr>
        <p:spPr/>
        <p:txBody>
          <a:bodyPr/>
          <a:lstStyle/>
          <a:p>
            <a:fld id="{4AE48DF9-5161-D445-ACE7-5EA224FC13AE}" type="slidenum">
              <a:rPr lang="en-US" smtClean="0"/>
              <a:t>9</a:t>
            </a:fld>
            <a:endParaRPr lang="en-US"/>
          </a:p>
        </p:txBody>
      </p:sp>
    </p:spTree>
    <p:extLst>
      <p:ext uri="{BB962C8B-B14F-4D97-AF65-F5344CB8AC3E}">
        <p14:creationId xmlns:p14="http://schemas.microsoft.com/office/powerpoint/2010/main" val="17301682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2794A-5E6B-8940-9283-1A51F231637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09085B0-8FA1-1943-9F72-BB97E180165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CF211F3-F4E2-C144-955E-5339177B9416}"/>
              </a:ext>
            </a:extLst>
          </p:cNvPr>
          <p:cNvSpPr>
            <a:spLocks noGrp="1"/>
          </p:cNvSpPr>
          <p:nvPr>
            <p:ph type="dt" sz="half" idx="10"/>
          </p:nvPr>
        </p:nvSpPr>
        <p:spPr/>
        <p:txBody>
          <a:bodyPr/>
          <a:lstStyle/>
          <a:p>
            <a:fld id="{7876EB51-EA44-3F41-85BA-76FE2F129CD2}" type="datetimeFigureOut">
              <a:rPr lang="en-US" smtClean="0"/>
              <a:t>4/9/21</a:t>
            </a:fld>
            <a:endParaRPr lang="en-US"/>
          </a:p>
        </p:txBody>
      </p:sp>
      <p:sp>
        <p:nvSpPr>
          <p:cNvPr id="5" name="Footer Placeholder 4">
            <a:extLst>
              <a:ext uri="{FF2B5EF4-FFF2-40B4-BE49-F238E27FC236}">
                <a16:creationId xmlns:a16="http://schemas.microsoft.com/office/drawing/2014/main" id="{F6D9BC79-4E2F-EC44-A015-18FE5A8F504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5139B73-B3DD-D442-8D71-6A09517D6AE0}"/>
              </a:ext>
            </a:extLst>
          </p:cNvPr>
          <p:cNvSpPr>
            <a:spLocks noGrp="1"/>
          </p:cNvSpPr>
          <p:nvPr>
            <p:ph type="sldNum" sz="quarter" idx="12"/>
          </p:nvPr>
        </p:nvSpPr>
        <p:spPr/>
        <p:txBody>
          <a:bodyPr/>
          <a:lstStyle/>
          <a:p>
            <a:fld id="{A0E50246-7F6D-0447-A9B2-B714890ECC77}" type="slidenum">
              <a:rPr lang="en-US" smtClean="0"/>
              <a:t>‹#›</a:t>
            </a:fld>
            <a:endParaRPr lang="en-US"/>
          </a:p>
        </p:txBody>
      </p:sp>
    </p:spTree>
    <p:extLst>
      <p:ext uri="{BB962C8B-B14F-4D97-AF65-F5344CB8AC3E}">
        <p14:creationId xmlns:p14="http://schemas.microsoft.com/office/powerpoint/2010/main" val="40902819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EA9242-5278-B340-8BFB-18E5F858089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991270F-4891-F048-B3A2-DFC04810FE8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9C8A765-586D-8F45-9436-1B3487624443}"/>
              </a:ext>
            </a:extLst>
          </p:cNvPr>
          <p:cNvSpPr>
            <a:spLocks noGrp="1"/>
          </p:cNvSpPr>
          <p:nvPr>
            <p:ph type="dt" sz="half" idx="10"/>
          </p:nvPr>
        </p:nvSpPr>
        <p:spPr/>
        <p:txBody>
          <a:bodyPr/>
          <a:lstStyle/>
          <a:p>
            <a:fld id="{7876EB51-EA44-3F41-85BA-76FE2F129CD2}" type="datetimeFigureOut">
              <a:rPr lang="en-US" smtClean="0"/>
              <a:t>4/9/21</a:t>
            </a:fld>
            <a:endParaRPr lang="en-US"/>
          </a:p>
        </p:txBody>
      </p:sp>
      <p:sp>
        <p:nvSpPr>
          <p:cNvPr id="5" name="Footer Placeholder 4">
            <a:extLst>
              <a:ext uri="{FF2B5EF4-FFF2-40B4-BE49-F238E27FC236}">
                <a16:creationId xmlns:a16="http://schemas.microsoft.com/office/drawing/2014/main" id="{ECBFE40B-C570-134C-8E39-F5BE2BC1A1A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819B830-3FC1-454F-BE4A-61A31DCEB26F}"/>
              </a:ext>
            </a:extLst>
          </p:cNvPr>
          <p:cNvSpPr>
            <a:spLocks noGrp="1"/>
          </p:cNvSpPr>
          <p:nvPr>
            <p:ph type="sldNum" sz="quarter" idx="12"/>
          </p:nvPr>
        </p:nvSpPr>
        <p:spPr/>
        <p:txBody>
          <a:bodyPr/>
          <a:lstStyle/>
          <a:p>
            <a:fld id="{A0E50246-7F6D-0447-A9B2-B714890ECC77}" type="slidenum">
              <a:rPr lang="en-US" smtClean="0"/>
              <a:t>‹#›</a:t>
            </a:fld>
            <a:endParaRPr lang="en-US"/>
          </a:p>
        </p:txBody>
      </p:sp>
    </p:spTree>
    <p:extLst>
      <p:ext uri="{BB962C8B-B14F-4D97-AF65-F5344CB8AC3E}">
        <p14:creationId xmlns:p14="http://schemas.microsoft.com/office/powerpoint/2010/main" val="36103954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2612E8D-6B85-B349-96D9-2C015F16B52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2E4E288-EF5D-E346-8A4F-4F125658E88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1204142-89F0-9D47-A3C7-1DA7CBB2DE20}"/>
              </a:ext>
            </a:extLst>
          </p:cNvPr>
          <p:cNvSpPr>
            <a:spLocks noGrp="1"/>
          </p:cNvSpPr>
          <p:nvPr>
            <p:ph type="dt" sz="half" idx="10"/>
          </p:nvPr>
        </p:nvSpPr>
        <p:spPr/>
        <p:txBody>
          <a:bodyPr/>
          <a:lstStyle/>
          <a:p>
            <a:fld id="{7876EB51-EA44-3F41-85BA-76FE2F129CD2}" type="datetimeFigureOut">
              <a:rPr lang="en-US" smtClean="0"/>
              <a:t>4/9/21</a:t>
            </a:fld>
            <a:endParaRPr lang="en-US"/>
          </a:p>
        </p:txBody>
      </p:sp>
      <p:sp>
        <p:nvSpPr>
          <p:cNvPr id="5" name="Footer Placeholder 4">
            <a:extLst>
              <a:ext uri="{FF2B5EF4-FFF2-40B4-BE49-F238E27FC236}">
                <a16:creationId xmlns:a16="http://schemas.microsoft.com/office/drawing/2014/main" id="{09DED657-13D3-864E-A716-1C1178BFD39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9B376A5-E8C3-0C4E-9C68-C1C488273182}"/>
              </a:ext>
            </a:extLst>
          </p:cNvPr>
          <p:cNvSpPr>
            <a:spLocks noGrp="1"/>
          </p:cNvSpPr>
          <p:nvPr>
            <p:ph type="sldNum" sz="quarter" idx="12"/>
          </p:nvPr>
        </p:nvSpPr>
        <p:spPr/>
        <p:txBody>
          <a:bodyPr/>
          <a:lstStyle/>
          <a:p>
            <a:fld id="{A0E50246-7F6D-0447-A9B2-B714890ECC77}" type="slidenum">
              <a:rPr lang="en-US" smtClean="0"/>
              <a:t>‹#›</a:t>
            </a:fld>
            <a:endParaRPr lang="en-US"/>
          </a:p>
        </p:txBody>
      </p:sp>
    </p:spTree>
    <p:extLst>
      <p:ext uri="{BB962C8B-B14F-4D97-AF65-F5344CB8AC3E}">
        <p14:creationId xmlns:p14="http://schemas.microsoft.com/office/powerpoint/2010/main" val="41989423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DCA0B6-0EA4-0B43-8AFF-A18C54E74C8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B7D9551-EB1D-B34A-96C5-C3357E74764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3DB4AB3-DC37-4741-8612-FD6C3CD70AAA}"/>
              </a:ext>
            </a:extLst>
          </p:cNvPr>
          <p:cNvSpPr>
            <a:spLocks noGrp="1"/>
          </p:cNvSpPr>
          <p:nvPr>
            <p:ph type="dt" sz="half" idx="10"/>
          </p:nvPr>
        </p:nvSpPr>
        <p:spPr/>
        <p:txBody>
          <a:bodyPr/>
          <a:lstStyle/>
          <a:p>
            <a:fld id="{7876EB51-EA44-3F41-85BA-76FE2F129CD2}" type="datetimeFigureOut">
              <a:rPr lang="en-US" smtClean="0"/>
              <a:t>4/9/21</a:t>
            </a:fld>
            <a:endParaRPr lang="en-US"/>
          </a:p>
        </p:txBody>
      </p:sp>
      <p:sp>
        <p:nvSpPr>
          <p:cNvPr id="5" name="Footer Placeholder 4">
            <a:extLst>
              <a:ext uri="{FF2B5EF4-FFF2-40B4-BE49-F238E27FC236}">
                <a16:creationId xmlns:a16="http://schemas.microsoft.com/office/drawing/2014/main" id="{C319778C-613A-E44F-919F-8D747A4C6FE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28CD0AC-53BF-8D40-9E93-E4F61E77B374}"/>
              </a:ext>
            </a:extLst>
          </p:cNvPr>
          <p:cNvSpPr>
            <a:spLocks noGrp="1"/>
          </p:cNvSpPr>
          <p:nvPr>
            <p:ph type="sldNum" sz="quarter" idx="12"/>
          </p:nvPr>
        </p:nvSpPr>
        <p:spPr/>
        <p:txBody>
          <a:bodyPr/>
          <a:lstStyle/>
          <a:p>
            <a:fld id="{A0E50246-7F6D-0447-A9B2-B714890ECC77}" type="slidenum">
              <a:rPr lang="en-US" smtClean="0"/>
              <a:t>‹#›</a:t>
            </a:fld>
            <a:endParaRPr lang="en-US"/>
          </a:p>
        </p:txBody>
      </p:sp>
    </p:spTree>
    <p:extLst>
      <p:ext uri="{BB962C8B-B14F-4D97-AF65-F5344CB8AC3E}">
        <p14:creationId xmlns:p14="http://schemas.microsoft.com/office/powerpoint/2010/main" val="28066658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29CC44-A3DD-8941-A301-0AAC07F9BC9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A71F153-1DEE-3F4F-959F-57523BCB841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35EBFBD-1F21-6C46-AC16-BC92C27C20EE}"/>
              </a:ext>
            </a:extLst>
          </p:cNvPr>
          <p:cNvSpPr>
            <a:spLocks noGrp="1"/>
          </p:cNvSpPr>
          <p:nvPr>
            <p:ph type="dt" sz="half" idx="10"/>
          </p:nvPr>
        </p:nvSpPr>
        <p:spPr/>
        <p:txBody>
          <a:bodyPr/>
          <a:lstStyle/>
          <a:p>
            <a:fld id="{7876EB51-EA44-3F41-85BA-76FE2F129CD2}" type="datetimeFigureOut">
              <a:rPr lang="en-US" smtClean="0"/>
              <a:t>4/9/21</a:t>
            </a:fld>
            <a:endParaRPr lang="en-US"/>
          </a:p>
        </p:txBody>
      </p:sp>
      <p:sp>
        <p:nvSpPr>
          <p:cNvPr id="5" name="Footer Placeholder 4">
            <a:extLst>
              <a:ext uri="{FF2B5EF4-FFF2-40B4-BE49-F238E27FC236}">
                <a16:creationId xmlns:a16="http://schemas.microsoft.com/office/drawing/2014/main" id="{BA65A5FD-0AAC-B544-BEE6-C3B5B087402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465A476-626E-7849-80E2-2550F5A3D0E8}"/>
              </a:ext>
            </a:extLst>
          </p:cNvPr>
          <p:cNvSpPr>
            <a:spLocks noGrp="1"/>
          </p:cNvSpPr>
          <p:nvPr>
            <p:ph type="sldNum" sz="quarter" idx="12"/>
          </p:nvPr>
        </p:nvSpPr>
        <p:spPr/>
        <p:txBody>
          <a:bodyPr/>
          <a:lstStyle/>
          <a:p>
            <a:fld id="{A0E50246-7F6D-0447-A9B2-B714890ECC77}" type="slidenum">
              <a:rPr lang="en-US" smtClean="0"/>
              <a:t>‹#›</a:t>
            </a:fld>
            <a:endParaRPr lang="en-US"/>
          </a:p>
        </p:txBody>
      </p:sp>
    </p:spTree>
    <p:extLst>
      <p:ext uri="{BB962C8B-B14F-4D97-AF65-F5344CB8AC3E}">
        <p14:creationId xmlns:p14="http://schemas.microsoft.com/office/powerpoint/2010/main" val="15899613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3FF617-EBF8-2240-AF50-A7F129516F8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7C4483C-1069-8A44-A373-F62FAE5527F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903339E-AE17-8F4A-846A-E24237C0FC4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F33E3D3-EA27-C74B-A562-D9E98AB87643}"/>
              </a:ext>
            </a:extLst>
          </p:cNvPr>
          <p:cNvSpPr>
            <a:spLocks noGrp="1"/>
          </p:cNvSpPr>
          <p:nvPr>
            <p:ph type="dt" sz="half" idx="10"/>
          </p:nvPr>
        </p:nvSpPr>
        <p:spPr/>
        <p:txBody>
          <a:bodyPr/>
          <a:lstStyle/>
          <a:p>
            <a:fld id="{7876EB51-EA44-3F41-85BA-76FE2F129CD2}" type="datetimeFigureOut">
              <a:rPr lang="en-US" smtClean="0"/>
              <a:t>4/9/21</a:t>
            </a:fld>
            <a:endParaRPr lang="en-US"/>
          </a:p>
        </p:txBody>
      </p:sp>
      <p:sp>
        <p:nvSpPr>
          <p:cNvPr id="6" name="Footer Placeholder 5">
            <a:extLst>
              <a:ext uri="{FF2B5EF4-FFF2-40B4-BE49-F238E27FC236}">
                <a16:creationId xmlns:a16="http://schemas.microsoft.com/office/drawing/2014/main" id="{947B1CEE-B338-7344-B6B7-7EF02A7E639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0458CE7-B53D-974C-9D65-C21C2F4ED777}"/>
              </a:ext>
            </a:extLst>
          </p:cNvPr>
          <p:cNvSpPr>
            <a:spLocks noGrp="1"/>
          </p:cNvSpPr>
          <p:nvPr>
            <p:ph type="sldNum" sz="quarter" idx="12"/>
          </p:nvPr>
        </p:nvSpPr>
        <p:spPr/>
        <p:txBody>
          <a:bodyPr/>
          <a:lstStyle/>
          <a:p>
            <a:fld id="{A0E50246-7F6D-0447-A9B2-B714890ECC77}" type="slidenum">
              <a:rPr lang="en-US" smtClean="0"/>
              <a:t>‹#›</a:t>
            </a:fld>
            <a:endParaRPr lang="en-US"/>
          </a:p>
        </p:txBody>
      </p:sp>
    </p:spTree>
    <p:extLst>
      <p:ext uri="{BB962C8B-B14F-4D97-AF65-F5344CB8AC3E}">
        <p14:creationId xmlns:p14="http://schemas.microsoft.com/office/powerpoint/2010/main" val="27270576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73A7AA-70D7-7449-8D8F-9E3C8210F98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01B0C0C-9AE7-7B45-B5B9-DD75E81ACC0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CD44981-C6C5-B949-953A-AE74CCA2BEC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4CAA424-B984-554B-B666-C64A6170916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D2B5CA2-B04F-F842-A465-01108AB0F9B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0F6135B-A7E4-994E-9A0D-ADE104D47D81}"/>
              </a:ext>
            </a:extLst>
          </p:cNvPr>
          <p:cNvSpPr>
            <a:spLocks noGrp="1"/>
          </p:cNvSpPr>
          <p:nvPr>
            <p:ph type="dt" sz="half" idx="10"/>
          </p:nvPr>
        </p:nvSpPr>
        <p:spPr/>
        <p:txBody>
          <a:bodyPr/>
          <a:lstStyle/>
          <a:p>
            <a:fld id="{7876EB51-EA44-3F41-85BA-76FE2F129CD2}" type="datetimeFigureOut">
              <a:rPr lang="en-US" smtClean="0"/>
              <a:t>4/9/21</a:t>
            </a:fld>
            <a:endParaRPr lang="en-US"/>
          </a:p>
        </p:txBody>
      </p:sp>
      <p:sp>
        <p:nvSpPr>
          <p:cNvPr id="8" name="Footer Placeholder 7">
            <a:extLst>
              <a:ext uri="{FF2B5EF4-FFF2-40B4-BE49-F238E27FC236}">
                <a16:creationId xmlns:a16="http://schemas.microsoft.com/office/drawing/2014/main" id="{DD9E1D06-70BE-4B46-929D-D619E5ED8F4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F8BF1E4-46A8-224A-AFD4-86A973B0ED95}"/>
              </a:ext>
            </a:extLst>
          </p:cNvPr>
          <p:cNvSpPr>
            <a:spLocks noGrp="1"/>
          </p:cNvSpPr>
          <p:nvPr>
            <p:ph type="sldNum" sz="quarter" idx="12"/>
          </p:nvPr>
        </p:nvSpPr>
        <p:spPr/>
        <p:txBody>
          <a:bodyPr/>
          <a:lstStyle/>
          <a:p>
            <a:fld id="{A0E50246-7F6D-0447-A9B2-B714890ECC77}" type="slidenum">
              <a:rPr lang="en-US" smtClean="0"/>
              <a:t>‹#›</a:t>
            </a:fld>
            <a:endParaRPr lang="en-US"/>
          </a:p>
        </p:txBody>
      </p:sp>
    </p:spTree>
    <p:extLst>
      <p:ext uri="{BB962C8B-B14F-4D97-AF65-F5344CB8AC3E}">
        <p14:creationId xmlns:p14="http://schemas.microsoft.com/office/powerpoint/2010/main" val="37324928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D7CF20-0334-E642-AC78-FF8D47AF96C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7B5BD33-F8CC-424C-AA0D-109E6CA95D0A}"/>
              </a:ext>
            </a:extLst>
          </p:cNvPr>
          <p:cNvSpPr>
            <a:spLocks noGrp="1"/>
          </p:cNvSpPr>
          <p:nvPr>
            <p:ph type="dt" sz="half" idx="10"/>
          </p:nvPr>
        </p:nvSpPr>
        <p:spPr/>
        <p:txBody>
          <a:bodyPr/>
          <a:lstStyle/>
          <a:p>
            <a:fld id="{7876EB51-EA44-3F41-85BA-76FE2F129CD2}" type="datetimeFigureOut">
              <a:rPr lang="en-US" smtClean="0"/>
              <a:t>4/9/21</a:t>
            </a:fld>
            <a:endParaRPr lang="en-US"/>
          </a:p>
        </p:txBody>
      </p:sp>
      <p:sp>
        <p:nvSpPr>
          <p:cNvPr id="4" name="Footer Placeholder 3">
            <a:extLst>
              <a:ext uri="{FF2B5EF4-FFF2-40B4-BE49-F238E27FC236}">
                <a16:creationId xmlns:a16="http://schemas.microsoft.com/office/drawing/2014/main" id="{F3F0F0B5-E436-3847-9B98-234842C1DD4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AE3DED4-A87E-A94F-A47D-320C4661912A}"/>
              </a:ext>
            </a:extLst>
          </p:cNvPr>
          <p:cNvSpPr>
            <a:spLocks noGrp="1"/>
          </p:cNvSpPr>
          <p:nvPr>
            <p:ph type="sldNum" sz="quarter" idx="12"/>
          </p:nvPr>
        </p:nvSpPr>
        <p:spPr/>
        <p:txBody>
          <a:bodyPr/>
          <a:lstStyle/>
          <a:p>
            <a:fld id="{A0E50246-7F6D-0447-A9B2-B714890ECC77}" type="slidenum">
              <a:rPr lang="en-US" smtClean="0"/>
              <a:t>‹#›</a:t>
            </a:fld>
            <a:endParaRPr lang="en-US"/>
          </a:p>
        </p:txBody>
      </p:sp>
    </p:spTree>
    <p:extLst>
      <p:ext uri="{BB962C8B-B14F-4D97-AF65-F5344CB8AC3E}">
        <p14:creationId xmlns:p14="http://schemas.microsoft.com/office/powerpoint/2010/main" val="13723757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5A76434-3427-724E-BF4E-AB10C2059878}"/>
              </a:ext>
            </a:extLst>
          </p:cNvPr>
          <p:cNvSpPr>
            <a:spLocks noGrp="1"/>
          </p:cNvSpPr>
          <p:nvPr>
            <p:ph type="dt" sz="half" idx="10"/>
          </p:nvPr>
        </p:nvSpPr>
        <p:spPr/>
        <p:txBody>
          <a:bodyPr/>
          <a:lstStyle/>
          <a:p>
            <a:fld id="{7876EB51-EA44-3F41-85BA-76FE2F129CD2}" type="datetimeFigureOut">
              <a:rPr lang="en-US" smtClean="0"/>
              <a:t>4/9/21</a:t>
            </a:fld>
            <a:endParaRPr lang="en-US"/>
          </a:p>
        </p:txBody>
      </p:sp>
      <p:sp>
        <p:nvSpPr>
          <p:cNvPr id="3" name="Footer Placeholder 2">
            <a:extLst>
              <a:ext uri="{FF2B5EF4-FFF2-40B4-BE49-F238E27FC236}">
                <a16:creationId xmlns:a16="http://schemas.microsoft.com/office/drawing/2014/main" id="{9C7E8087-6A1A-4342-A725-86FA5B2043A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AF36AAF-2DCE-D840-BB40-22938004A30E}"/>
              </a:ext>
            </a:extLst>
          </p:cNvPr>
          <p:cNvSpPr>
            <a:spLocks noGrp="1"/>
          </p:cNvSpPr>
          <p:nvPr>
            <p:ph type="sldNum" sz="quarter" idx="12"/>
          </p:nvPr>
        </p:nvSpPr>
        <p:spPr/>
        <p:txBody>
          <a:bodyPr/>
          <a:lstStyle/>
          <a:p>
            <a:fld id="{A0E50246-7F6D-0447-A9B2-B714890ECC77}" type="slidenum">
              <a:rPr lang="en-US" smtClean="0"/>
              <a:t>‹#›</a:t>
            </a:fld>
            <a:endParaRPr lang="en-US"/>
          </a:p>
        </p:txBody>
      </p:sp>
    </p:spTree>
    <p:extLst>
      <p:ext uri="{BB962C8B-B14F-4D97-AF65-F5344CB8AC3E}">
        <p14:creationId xmlns:p14="http://schemas.microsoft.com/office/powerpoint/2010/main" val="28297425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405CA8-2CB6-CA47-A28B-5D3BEAFEEE6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8EB6AC0-7FAB-5046-BDE9-77C48F5344B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042EA5E-9B38-ED45-8B77-A67043010F1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2112129-49BB-1541-A4B0-BAEAA6A25CBA}"/>
              </a:ext>
            </a:extLst>
          </p:cNvPr>
          <p:cNvSpPr>
            <a:spLocks noGrp="1"/>
          </p:cNvSpPr>
          <p:nvPr>
            <p:ph type="dt" sz="half" idx="10"/>
          </p:nvPr>
        </p:nvSpPr>
        <p:spPr/>
        <p:txBody>
          <a:bodyPr/>
          <a:lstStyle/>
          <a:p>
            <a:fld id="{7876EB51-EA44-3F41-85BA-76FE2F129CD2}" type="datetimeFigureOut">
              <a:rPr lang="en-US" smtClean="0"/>
              <a:t>4/9/21</a:t>
            </a:fld>
            <a:endParaRPr lang="en-US"/>
          </a:p>
        </p:txBody>
      </p:sp>
      <p:sp>
        <p:nvSpPr>
          <p:cNvPr id="6" name="Footer Placeholder 5">
            <a:extLst>
              <a:ext uri="{FF2B5EF4-FFF2-40B4-BE49-F238E27FC236}">
                <a16:creationId xmlns:a16="http://schemas.microsoft.com/office/drawing/2014/main" id="{8E64CDE4-2A0A-1241-B3EF-3571AA555A6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2458859-9B48-1A4E-81B9-209D7F7565CB}"/>
              </a:ext>
            </a:extLst>
          </p:cNvPr>
          <p:cNvSpPr>
            <a:spLocks noGrp="1"/>
          </p:cNvSpPr>
          <p:nvPr>
            <p:ph type="sldNum" sz="quarter" idx="12"/>
          </p:nvPr>
        </p:nvSpPr>
        <p:spPr/>
        <p:txBody>
          <a:bodyPr/>
          <a:lstStyle/>
          <a:p>
            <a:fld id="{A0E50246-7F6D-0447-A9B2-B714890ECC77}" type="slidenum">
              <a:rPr lang="en-US" smtClean="0"/>
              <a:t>‹#›</a:t>
            </a:fld>
            <a:endParaRPr lang="en-US"/>
          </a:p>
        </p:txBody>
      </p:sp>
    </p:spTree>
    <p:extLst>
      <p:ext uri="{BB962C8B-B14F-4D97-AF65-F5344CB8AC3E}">
        <p14:creationId xmlns:p14="http://schemas.microsoft.com/office/powerpoint/2010/main" val="20595359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A30204-7946-7E48-BFA0-587694DBCF5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EECF4FB-B626-EF45-B8AB-670DCD7EAAE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934F453-F635-A24B-A9DF-90692D9F2D1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C238E0E-E025-9748-9B8F-FAE66BE4780B}"/>
              </a:ext>
            </a:extLst>
          </p:cNvPr>
          <p:cNvSpPr>
            <a:spLocks noGrp="1"/>
          </p:cNvSpPr>
          <p:nvPr>
            <p:ph type="dt" sz="half" idx="10"/>
          </p:nvPr>
        </p:nvSpPr>
        <p:spPr/>
        <p:txBody>
          <a:bodyPr/>
          <a:lstStyle/>
          <a:p>
            <a:fld id="{7876EB51-EA44-3F41-85BA-76FE2F129CD2}" type="datetimeFigureOut">
              <a:rPr lang="en-US" smtClean="0"/>
              <a:t>4/9/21</a:t>
            </a:fld>
            <a:endParaRPr lang="en-US"/>
          </a:p>
        </p:txBody>
      </p:sp>
      <p:sp>
        <p:nvSpPr>
          <p:cNvPr id="6" name="Footer Placeholder 5">
            <a:extLst>
              <a:ext uri="{FF2B5EF4-FFF2-40B4-BE49-F238E27FC236}">
                <a16:creationId xmlns:a16="http://schemas.microsoft.com/office/drawing/2014/main" id="{6B08EAC7-A43A-B240-B501-6401AA881B7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3A50FCC-F91B-F44A-826F-F324AA16EEE8}"/>
              </a:ext>
            </a:extLst>
          </p:cNvPr>
          <p:cNvSpPr>
            <a:spLocks noGrp="1"/>
          </p:cNvSpPr>
          <p:nvPr>
            <p:ph type="sldNum" sz="quarter" idx="12"/>
          </p:nvPr>
        </p:nvSpPr>
        <p:spPr/>
        <p:txBody>
          <a:bodyPr/>
          <a:lstStyle/>
          <a:p>
            <a:fld id="{A0E50246-7F6D-0447-A9B2-B714890ECC77}" type="slidenum">
              <a:rPr lang="en-US" smtClean="0"/>
              <a:t>‹#›</a:t>
            </a:fld>
            <a:endParaRPr lang="en-US"/>
          </a:p>
        </p:txBody>
      </p:sp>
    </p:spTree>
    <p:extLst>
      <p:ext uri="{BB962C8B-B14F-4D97-AF65-F5344CB8AC3E}">
        <p14:creationId xmlns:p14="http://schemas.microsoft.com/office/powerpoint/2010/main" val="14661245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1450F59-B98E-1543-B744-BB6493F62AC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8DFDFFE-064E-8649-8916-21DCAFA29F9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C53572F-625D-DC46-9856-4E75427EC05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876EB51-EA44-3F41-85BA-76FE2F129CD2}" type="datetimeFigureOut">
              <a:rPr lang="en-US" smtClean="0"/>
              <a:t>4/9/21</a:t>
            </a:fld>
            <a:endParaRPr lang="en-US"/>
          </a:p>
        </p:txBody>
      </p:sp>
      <p:sp>
        <p:nvSpPr>
          <p:cNvPr id="5" name="Footer Placeholder 4">
            <a:extLst>
              <a:ext uri="{FF2B5EF4-FFF2-40B4-BE49-F238E27FC236}">
                <a16:creationId xmlns:a16="http://schemas.microsoft.com/office/drawing/2014/main" id="{E239CA09-EDC0-F840-A924-5A21CE06DE0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69CA0D3-E3B2-AA4E-ACE5-BD65959B9FB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0E50246-7F6D-0447-A9B2-B714890ECC77}" type="slidenum">
              <a:rPr lang="en-US" smtClean="0"/>
              <a:t>‹#›</a:t>
            </a:fld>
            <a:endParaRPr lang="en-US"/>
          </a:p>
        </p:txBody>
      </p:sp>
    </p:spTree>
    <p:extLst>
      <p:ext uri="{BB962C8B-B14F-4D97-AF65-F5344CB8AC3E}">
        <p14:creationId xmlns:p14="http://schemas.microsoft.com/office/powerpoint/2010/main" val="26939223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20.pn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2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2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1C9CC24-B375-4226-BF2B-61FADBBA69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D70A28E-4FD8-4474-A206-E15B5EBB30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1084747"/>
            <a:ext cx="12188952" cy="3294207"/>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39647E21-5366-4638-AC97-D8CD4111EB5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rcRect l="8235" r="8214" b="45501"/>
          <a:stretch>
            <a:fillRect/>
          </a:stretch>
        </p:blipFill>
        <p:spPr>
          <a:xfrm flipV="1">
            <a:off x="0" y="0"/>
            <a:ext cx="12191999" cy="4473360"/>
          </a:xfrm>
          <a:custGeom>
            <a:avLst/>
            <a:gdLst>
              <a:gd name="connsiteX0" fmla="*/ 0 w 12191999"/>
              <a:gd name="connsiteY0" fmla="*/ 4473360 h 4473360"/>
              <a:gd name="connsiteX1" fmla="*/ 12191999 w 12191999"/>
              <a:gd name="connsiteY1" fmla="*/ 4473360 h 4473360"/>
              <a:gd name="connsiteX2" fmla="*/ 12191999 w 12191999"/>
              <a:gd name="connsiteY2" fmla="*/ 0 h 4473360"/>
              <a:gd name="connsiteX3" fmla="*/ 0 w 12191999"/>
              <a:gd name="connsiteY3" fmla="*/ 0 h 4473360"/>
            </a:gdLst>
            <a:ahLst/>
            <a:cxnLst>
              <a:cxn ang="0">
                <a:pos x="connsiteX0" y="connsiteY0"/>
              </a:cxn>
              <a:cxn ang="0">
                <a:pos x="connsiteX1" y="connsiteY1"/>
              </a:cxn>
              <a:cxn ang="0">
                <a:pos x="connsiteX2" y="connsiteY2"/>
              </a:cxn>
              <a:cxn ang="0">
                <a:pos x="connsiteX3" y="connsiteY3"/>
              </a:cxn>
            </a:cxnLst>
            <a:rect l="l" t="t" r="r" b="b"/>
            <a:pathLst>
              <a:path w="12191999" h="4473360">
                <a:moveTo>
                  <a:pt x="0" y="4473360"/>
                </a:moveTo>
                <a:lnTo>
                  <a:pt x="12191999" y="4473360"/>
                </a:lnTo>
                <a:lnTo>
                  <a:pt x="12191999" y="0"/>
                </a:lnTo>
                <a:lnTo>
                  <a:pt x="0" y="0"/>
                </a:lnTo>
                <a:close/>
              </a:path>
            </a:pathLst>
          </a:custGeom>
        </p:spPr>
      </p:pic>
      <p:sp>
        <p:nvSpPr>
          <p:cNvPr id="2" name="Title 1">
            <a:extLst>
              <a:ext uri="{FF2B5EF4-FFF2-40B4-BE49-F238E27FC236}">
                <a16:creationId xmlns:a16="http://schemas.microsoft.com/office/drawing/2014/main" id="{B868CF29-809E-1D4B-BB85-6B89E5CBA33E}"/>
              </a:ext>
            </a:extLst>
          </p:cNvPr>
          <p:cNvSpPr>
            <a:spLocks noGrp="1"/>
          </p:cNvSpPr>
          <p:nvPr>
            <p:ph type="ctrTitle"/>
          </p:nvPr>
        </p:nvSpPr>
        <p:spPr>
          <a:xfrm>
            <a:off x="753925" y="2076450"/>
            <a:ext cx="10684151" cy="1345134"/>
          </a:xfrm>
        </p:spPr>
        <p:txBody>
          <a:bodyPr anchor="ctr">
            <a:normAutofit/>
          </a:bodyPr>
          <a:lstStyle/>
          <a:p>
            <a:r>
              <a:rPr lang="en-US" sz="5600" dirty="0">
                <a:solidFill>
                  <a:srgbClr val="FFFFFF"/>
                </a:solidFill>
              </a:rPr>
              <a:t>Daily website visit forecasting</a:t>
            </a:r>
          </a:p>
        </p:txBody>
      </p:sp>
      <p:sp>
        <p:nvSpPr>
          <p:cNvPr id="3" name="Subtitle 2">
            <a:extLst>
              <a:ext uri="{FF2B5EF4-FFF2-40B4-BE49-F238E27FC236}">
                <a16:creationId xmlns:a16="http://schemas.microsoft.com/office/drawing/2014/main" id="{FF6E4D0D-7676-064D-8F18-01A13DFDB5E0}"/>
              </a:ext>
            </a:extLst>
          </p:cNvPr>
          <p:cNvSpPr>
            <a:spLocks noGrp="1"/>
          </p:cNvSpPr>
          <p:nvPr>
            <p:ph type="subTitle" idx="1"/>
          </p:nvPr>
        </p:nvSpPr>
        <p:spPr>
          <a:xfrm>
            <a:off x="1171575" y="4473360"/>
            <a:ext cx="9469211" cy="865639"/>
          </a:xfrm>
        </p:spPr>
        <p:txBody>
          <a:bodyPr anchor="ctr">
            <a:normAutofit/>
          </a:bodyPr>
          <a:lstStyle/>
          <a:p>
            <a:r>
              <a:rPr lang="en-US" sz="2800" dirty="0">
                <a:solidFill>
                  <a:srgbClr val="000000"/>
                </a:solidFill>
              </a:rPr>
              <a:t>Bo Yun</a:t>
            </a:r>
          </a:p>
        </p:txBody>
      </p:sp>
    </p:spTree>
    <p:extLst>
      <p:ext uri="{BB962C8B-B14F-4D97-AF65-F5344CB8AC3E}">
        <p14:creationId xmlns:p14="http://schemas.microsoft.com/office/powerpoint/2010/main" val="31723751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5" name="Rectangle 134">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4D9EC9A4-0E17-C44F-A7AB-94FB75226C3F}"/>
              </a:ext>
            </a:extLst>
          </p:cNvPr>
          <p:cNvSpPr txBox="1"/>
          <p:nvPr/>
        </p:nvSpPr>
        <p:spPr>
          <a:xfrm>
            <a:off x="16059150" y="4314825"/>
            <a:ext cx="184731" cy="369332"/>
          </a:xfrm>
          <a:prstGeom prst="rect">
            <a:avLst/>
          </a:prstGeom>
          <a:noFill/>
          <a:ln>
            <a:solidFill>
              <a:srgbClr val="0070C0"/>
            </a:solidFill>
          </a:ln>
        </p:spPr>
        <p:txBody>
          <a:bodyPr wrap="none" rtlCol="0">
            <a:spAutoFit/>
          </a:bodyPr>
          <a:lstStyle/>
          <a:p>
            <a:endParaRPr lang="en-US" dirty="0"/>
          </a:p>
        </p:txBody>
      </p:sp>
      <p:pic>
        <p:nvPicPr>
          <p:cNvPr id="5" name="Picture 4" descr="Table&#10;&#10;Description automatically generated">
            <a:extLst>
              <a:ext uri="{FF2B5EF4-FFF2-40B4-BE49-F238E27FC236}">
                <a16:creationId xmlns:a16="http://schemas.microsoft.com/office/drawing/2014/main" id="{23A4E979-C12B-7748-90BB-400C89C6D33C}"/>
              </a:ext>
            </a:extLst>
          </p:cNvPr>
          <p:cNvPicPr>
            <a:picLocks noChangeAspect="1"/>
          </p:cNvPicPr>
          <p:nvPr/>
        </p:nvPicPr>
        <p:blipFill rotWithShape="1">
          <a:blip r:embed="rId3"/>
          <a:srcRect r="32208"/>
          <a:stretch/>
        </p:blipFill>
        <p:spPr>
          <a:xfrm>
            <a:off x="5739509" y="2797704"/>
            <a:ext cx="6452491" cy="3233921"/>
          </a:xfrm>
          <a:prstGeom prst="rect">
            <a:avLst/>
          </a:prstGeom>
        </p:spPr>
      </p:pic>
      <p:pic>
        <p:nvPicPr>
          <p:cNvPr id="3" name="Picture 2" descr="Text&#10;&#10;Description automatically generated with low confidence">
            <a:extLst>
              <a:ext uri="{FF2B5EF4-FFF2-40B4-BE49-F238E27FC236}">
                <a16:creationId xmlns:a16="http://schemas.microsoft.com/office/drawing/2014/main" id="{A799B1DF-9ECE-2C4F-859E-8B043447A29D}"/>
              </a:ext>
            </a:extLst>
          </p:cNvPr>
          <p:cNvPicPr>
            <a:picLocks noChangeAspect="1"/>
          </p:cNvPicPr>
          <p:nvPr/>
        </p:nvPicPr>
        <p:blipFill>
          <a:blip r:embed="rId4"/>
          <a:stretch>
            <a:fillRect/>
          </a:stretch>
        </p:blipFill>
        <p:spPr>
          <a:xfrm>
            <a:off x="19052" y="2821850"/>
            <a:ext cx="5740983" cy="2091800"/>
          </a:xfrm>
          <a:prstGeom prst="rect">
            <a:avLst/>
          </a:prstGeom>
        </p:spPr>
      </p:pic>
      <p:sp>
        <p:nvSpPr>
          <p:cNvPr id="12" name="Rectangle 11">
            <a:extLst>
              <a:ext uri="{FF2B5EF4-FFF2-40B4-BE49-F238E27FC236}">
                <a16:creationId xmlns:a16="http://schemas.microsoft.com/office/drawing/2014/main" id="{54F02C68-4238-6347-A792-55E848EC5F01}"/>
              </a:ext>
            </a:extLst>
          </p:cNvPr>
          <p:cNvSpPr/>
          <p:nvPr/>
        </p:nvSpPr>
        <p:spPr>
          <a:xfrm>
            <a:off x="19052" y="4511013"/>
            <a:ext cx="5376053" cy="1598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7B64386-7E17-424D-BB8E-E676BA6D124F}"/>
              </a:ext>
            </a:extLst>
          </p:cNvPr>
          <p:cNvSpPr/>
          <p:nvPr/>
        </p:nvSpPr>
        <p:spPr>
          <a:xfrm>
            <a:off x="5752213" y="4141738"/>
            <a:ext cx="5796377" cy="19794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20043A0F-A531-3841-91D4-9D5A02F4CB70}"/>
              </a:ext>
            </a:extLst>
          </p:cNvPr>
          <p:cNvSpPr/>
          <p:nvPr/>
        </p:nvSpPr>
        <p:spPr>
          <a:xfrm>
            <a:off x="19052" y="4703910"/>
            <a:ext cx="5376053" cy="209740"/>
          </a:xfrm>
          <a:prstGeom prst="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77AB694B-7DD3-074A-A1F7-58537C23238C}"/>
              </a:ext>
            </a:extLst>
          </p:cNvPr>
          <p:cNvSpPr/>
          <p:nvPr/>
        </p:nvSpPr>
        <p:spPr>
          <a:xfrm>
            <a:off x="5739259" y="4871610"/>
            <a:ext cx="5809332" cy="180348"/>
          </a:xfrm>
          <a:prstGeom prst="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EA6B9ED9-9DEF-0C47-85A7-4C1E58A0ECD4}"/>
              </a:ext>
            </a:extLst>
          </p:cNvPr>
          <p:cNvSpPr/>
          <p:nvPr/>
        </p:nvSpPr>
        <p:spPr>
          <a:xfrm>
            <a:off x="19052" y="4092631"/>
            <a:ext cx="5376053" cy="159802"/>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60805E2A-3410-3542-8AE0-BA9A261B2453}"/>
              </a:ext>
            </a:extLst>
          </p:cNvPr>
          <p:cNvSpPr/>
          <p:nvPr/>
        </p:nvSpPr>
        <p:spPr>
          <a:xfrm>
            <a:off x="5752214" y="4649886"/>
            <a:ext cx="5796377" cy="169174"/>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95B4D4D5-D54A-934B-9E8A-B5F33E0B1A07}"/>
              </a:ext>
            </a:extLst>
          </p:cNvPr>
          <p:cNvSpPr/>
          <p:nvPr/>
        </p:nvSpPr>
        <p:spPr>
          <a:xfrm>
            <a:off x="19052" y="4312332"/>
            <a:ext cx="5376053" cy="159802"/>
          </a:xfrm>
          <a:prstGeom prst="rect">
            <a:avLst/>
          </a:prstGeom>
          <a:no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DF4A6224-CEC6-1443-AE8A-5385B11AFF0D}"/>
              </a:ext>
            </a:extLst>
          </p:cNvPr>
          <p:cNvSpPr/>
          <p:nvPr/>
        </p:nvSpPr>
        <p:spPr>
          <a:xfrm>
            <a:off x="5760035" y="4392233"/>
            <a:ext cx="5788556" cy="205104"/>
          </a:xfrm>
          <a:prstGeom prst="rect">
            <a:avLst/>
          </a:prstGeom>
          <a:no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Title 5">
            <a:extLst>
              <a:ext uri="{FF2B5EF4-FFF2-40B4-BE49-F238E27FC236}">
                <a16:creationId xmlns:a16="http://schemas.microsoft.com/office/drawing/2014/main" id="{F581B0F6-A06D-6341-8C88-BDC5EA56CE73}"/>
              </a:ext>
            </a:extLst>
          </p:cNvPr>
          <p:cNvSpPr>
            <a:spLocks noGrp="1"/>
          </p:cNvSpPr>
          <p:nvPr>
            <p:ph type="title"/>
          </p:nvPr>
        </p:nvSpPr>
        <p:spPr>
          <a:xfrm>
            <a:off x="838200" y="365125"/>
            <a:ext cx="10515600" cy="1325563"/>
          </a:xfrm>
        </p:spPr>
        <p:txBody>
          <a:bodyPr>
            <a:noAutofit/>
          </a:bodyPr>
          <a:lstStyle/>
          <a:p>
            <a:r>
              <a:rPr lang="en-US" sz="3600" dirty="0">
                <a:solidFill>
                  <a:srgbClr val="282828"/>
                </a:solidFill>
                <a:latin typeface="+mn-lt"/>
              </a:rPr>
              <a:t>Model 2 – ARIMA(3,1,1) with s=7– </a:t>
            </a:r>
            <a:r>
              <a:rPr lang="en-US" sz="3600" dirty="0" err="1">
                <a:solidFill>
                  <a:srgbClr val="282828"/>
                </a:solidFill>
                <a:latin typeface="+mn-lt"/>
              </a:rPr>
              <a:t>Stationarizing</a:t>
            </a:r>
            <a:r>
              <a:rPr lang="en-US" sz="3600" dirty="0">
                <a:solidFill>
                  <a:srgbClr val="282828"/>
                </a:solidFill>
                <a:latin typeface="+mn-lt"/>
              </a:rPr>
              <a:t> 2</a:t>
            </a:r>
          </a:p>
        </p:txBody>
      </p:sp>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65B80DE0-F2FD-764D-A024-BFB44251D30D}"/>
                  </a:ext>
                </a:extLst>
              </p:cNvPr>
              <p:cNvSpPr/>
              <p:nvPr/>
            </p:nvSpPr>
            <p:spPr>
              <a:xfrm>
                <a:off x="360902" y="1378408"/>
                <a:ext cx="11433533" cy="2283061"/>
              </a:xfrm>
              <a:prstGeom prst="rect">
                <a:avLst/>
              </a:prstGeom>
            </p:spPr>
            <p:txBody>
              <a:bodyPr wrap="square">
                <a:spAutoFit/>
              </a:bodyPr>
              <a:lstStyle/>
              <a:p>
                <a:endParaRPr lang="en-US" sz="2400" dirty="0"/>
              </a:p>
              <a:p>
                <a:pPr marL="285750" indent="-285750">
                  <a:buFont typeface="Arial" panose="020B0604020202020204" pitchFamily="34" charset="0"/>
                  <a:buChar char="•"/>
                </a:pPr>
                <a:r>
                  <a:rPr lang="en-US" sz="2000" dirty="0"/>
                  <a:t>Differencing </a:t>
                </a:r>
                <a:r>
                  <a:rPr lang="en-US" sz="2000" b="1" dirty="0"/>
                  <a:t>seasonality term </a:t>
                </a:r>
                <a14:m>
                  <m:oMath xmlns:m="http://schemas.openxmlformats.org/officeDocument/2006/math">
                    <m:r>
                      <a:rPr lang="en-US" sz="2000" b="1" i="0" smtClean="0">
                        <a:latin typeface="Cambria Math" panose="02040503050406030204" pitchFamily="18" charset="0"/>
                      </a:rPr>
                      <m:t>(</m:t>
                    </m:r>
                    <m:sSup>
                      <m:sSupPr>
                        <m:ctrlPr>
                          <a:rPr lang="en-US" sz="2000" b="1" i="1" smtClean="0">
                            <a:latin typeface="Cambria Math" panose="02040503050406030204" pitchFamily="18" charset="0"/>
                          </a:rPr>
                        </m:ctrlPr>
                      </m:sSupPr>
                      <m:e>
                        <m:r>
                          <a:rPr lang="en-US" sz="2000" b="1" i="1" smtClean="0">
                            <a:latin typeface="Cambria Math" panose="02040503050406030204" pitchFamily="18" charset="0"/>
                          </a:rPr>
                          <m:t>𝟏</m:t>
                        </m:r>
                        <m:r>
                          <a:rPr lang="en-US" sz="2000" b="1" i="1" smtClean="0">
                            <a:latin typeface="Cambria Math" panose="02040503050406030204" pitchFamily="18" charset="0"/>
                          </a:rPr>
                          <m:t>−</m:t>
                        </m:r>
                        <m:r>
                          <a:rPr lang="en-US" sz="2000" b="1" i="1" smtClean="0">
                            <a:latin typeface="Cambria Math" panose="02040503050406030204" pitchFamily="18" charset="0"/>
                          </a:rPr>
                          <m:t>𝑩</m:t>
                        </m:r>
                      </m:e>
                      <m:sup>
                        <m:r>
                          <a:rPr lang="en-US" sz="2000" b="1" i="1" smtClean="0">
                            <a:latin typeface="Cambria Math" panose="02040503050406030204" pitchFamily="18" charset="0"/>
                          </a:rPr>
                          <m:t>𝒔</m:t>
                        </m:r>
                      </m:sup>
                    </m:sSup>
                    <m:r>
                      <a:rPr lang="en-US" sz="2000" b="1" i="1" smtClean="0">
                        <a:latin typeface="Cambria Math" panose="02040503050406030204" pitchFamily="18" charset="0"/>
                      </a:rPr>
                      <m:t>)</m:t>
                    </m:r>
                  </m:oMath>
                </a14:m>
                <a:endParaRPr lang="en-US" sz="2000" b="1" dirty="0"/>
              </a:p>
              <a:p>
                <a:pPr marL="285750" indent="-285750">
                  <a:buFont typeface="Arial" panose="020B0604020202020204" pitchFamily="34" charset="0"/>
                  <a:buChar char="•"/>
                </a:pPr>
                <a:r>
                  <a:rPr lang="en-US" sz="2000" dirty="0">
                    <a:solidFill>
                      <a:srgbClr val="282828"/>
                    </a:solidFill>
                  </a:rPr>
                  <a:t>It appears that there is a period of 7 observed from the realization and </a:t>
                </a:r>
                <a:r>
                  <a:rPr lang="en-US" sz="2000" dirty="0" err="1">
                    <a:solidFill>
                      <a:srgbClr val="282828"/>
                    </a:solidFill>
                  </a:rPr>
                  <a:t>acf</a:t>
                </a:r>
                <a:r>
                  <a:rPr lang="en-US" sz="2000" dirty="0">
                    <a:solidFill>
                      <a:srgbClr val="282828"/>
                    </a:solidFill>
                  </a:rPr>
                  <a:t> plot. So </a:t>
                </a:r>
                <a14:m>
                  <m:oMath xmlns:m="http://schemas.openxmlformats.org/officeDocument/2006/math">
                    <m:r>
                      <a:rPr lang="en-US" sz="2000" b="1">
                        <a:latin typeface="Cambria Math" panose="02040503050406030204" pitchFamily="18" charset="0"/>
                      </a:rPr>
                      <m:t>(</m:t>
                    </m:r>
                    <m:sSup>
                      <m:sSupPr>
                        <m:ctrlPr>
                          <a:rPr lang="en-US" sz="2000" b="1" i="1">
                            <a:latin typeface="Cambria Math" panose="02040503050406030204" pitchFamily="18" charset="0"/>
                          </a:rPr>
                        </m:ctrlPr>
                      </m:sSupPr>
                      <m:e>
                        <m:r>
                          <a:rPr lang="en-US" sz="2000" b="1" i="1">
                            <a:latin typeface="Cambria Math" panose="02040503050406030204" pitchFamily="18" charset="0"/>
                          </a:rPr>
                          <m:t>𝟏</m:t>
                        </m:r>
                        <m:r>
                          <a:rPr lang="en-US" sz="2000" b="1" i="1">
                            <a:latin typeface="Cambria Math" panose="02040503050406030204" pitchFamily="18" charset="0"/>
                          </a:rPr>
                          <m:t>−</m:t>
                        </m:r>
                        <m:r>
                          <a:rPr lang="en-US" sz="2000" b="1" i="1">
                            <a:latin typeface="Cambria Math" panose="02040503050406030204" pitchFamily="18" charset="0"/>
                          </a:rPr>
                          <m:t>𝑩</m:t>
                        </m:r>
                      </m:e>
                      <m:sup>
                        <m:r>
                          <a:rPr lang="en-US" sz="2000" b="1" i="1" smtClean="0">
                            <a:latin typeface="Cambria Math" panose="02040503050406030204" pitchFamily="18" charset="0"/>
                          </a:rPr>
                          <m:t>𝟕</m:t>
                        </m:r>
                      </m:sup>
                    </m:sSup>
                    <m:r>
                      <a:rPr lang="en-US" sz="2000" b="1" i="1">
                        <a:latin typeface="Cambria Math" panose="02040503050406030204" pitchFamily="18" charset="0"/>
                      </a:rPr>
                      <m:t>)</m:t>
                    </m:r>
                  </m:oMath>
                </a14:m>
                <a:r>
                  <a:rPr lang="en-US" sz="2000" b="1" dirty="0"/>
                  <a:t> </a:t>
                </a:r>
                <a:r>
                  <a:rPr lang="en-US" sz="2000" dirty="0">
                    <a:solidFill>
                      <a:srgbClr val="282828"/>
                    </a:solidFill>
                  </a:rPr>
                  <a:t>was factored out and compared to the overfitting model of AR(14) as follows.  </a:t>
                </a:r>
              </a:p>
              <a:p>
                <a:pPr marL="285750" indent="-285750">
                  <a:buFont typeface="Arial" panose="020B0604020202020204" pitchFamily="34" charset="0"/>
                  <a:buChar char="•"/>
                </a:pPr>
                <a:endParaRPr lang="en-US" sz="2000" dirty="0">
                  <a:solidFill>
                    <a:srgbClr val="282828"/>
                  </a:solidFill>
                </a:endParaRPr>
              </a:p>
              <a:p>
                <a:r>
                  <a:rPr lang="en-US" sz="2000" b="1" i="1" dirty="0"/>
                  <a:t> </a:t>
                </a:r>
              </a:p>
              <a:p>
                <a:pPr marL="285750" indent="-285750">
                  <a:buFont typeface="Arial" panose="020B0604020202020204" pitchFamily="34" charset="0"/>
                  <a:buChar char="•"/>
                </a:pPr>
                <a:endParaRPr lang="en-US" dirty="0"/>
              </a:p>
            </p:txBody>
          </p:sp>
        </mc:Choice>
        <mc:Fallback xmlns="">
          <p:sp>
            <p:nvSpPr>
              <p:cNvPr id="22" name="Rectangle 21">
                <a:extLst>
                  <a:ext uri="{FF2B5EF4-FFF2-40B4-BE49-F238E27FC236}">
                    <a16:creationId xmlns:a16="http://schemas.microsoft.com/office/drawing/2014/main" id="{65B80DE0-F2FD-764D-A024-BFB44251D30D}"/>
                  </a:ext>
                </a:extLst>
              </p:cNvPr>
              <p:cNvSpPr>
                <a:spLocks noRot="1" noChangeAspect="1" noMove="1" noResize="1" noEditPoints="1" noAdjustHandles="1" noChangeArrowheads="1" noChangeShapeType="1" noTextEdit="1"/>
              </p:cNvSpPr>
              <p:nvPr/>
            </p:nvSpPr>
            <p:spPr>
              <a:xfrm>
                <a:off x="360902" y="1378408"/>
                <a:ext cx="11433533" cy="2283061"/>
              </a:xfrm>
              <a:prstGeom prst="rect">
                <a:avLst/>
              </a:prstGeom>
              <a:blipFill>
                <a:blip r:embed="rId5"/>
                <a:stretch>
                  <a:fillRect l="-444" r="-333"/>
                </a:stretch>
              </a:blipFill>
            </p:spPr>
            <p:txBody>
              <a:bodyPr/>
              <a:lstStyle/>
              <a:p>
                <a:r>
                  <a:rPr lang="en-US">
                    <a:noFill/>
                  </a:rPr>
                  <a:t> </a:t>
                </a:r>
              </a:p>
            </p:txBody>
          </p:sp>
        </mc:Fallback>
      </mc:AlternateContent>
      <p:pic>
        <p:nvPicPr>
          <p:cNvPr id="20" name="Picture 19" descr="Chart&#10;&#10;Description automatically generated">
            <a:extLst>
              <a:ext uri="{FF2B5EF4-FFF2-40B4-BE49-F238E27FC236}">
                <a16:creationId xmlns:a16="http://schemas.microsoft.com/office/drawing/2014/main" id="{003D08E3-902F-C248-BF29-EAE1E789EDBE}"/>
              </a:ext>
            </a:extLst>
          </p:cNvPr>
          <p:cNvPicPr>
            <a:picLocks noChangeAspect="1"/>
          </p:cNvPicPr>
          <p:nvPr/>
        </p:nvPicPr>
        <p:blipFill rotWithShape="1">
          <a:blip r:embed="rId6"/>
          <a:srcRect l="52307" b="52558"/>
          <a:stretch/>
        </p:blipFill>
        <p:spPr>
          <a:xfrm>
            <a:off x="358994" y="5104911"/>
            <a:ext cx="2691212" cy="1605489"/>
          </a:xfrm>
          <a:prstGeom prst="rect">
            <a:avLst/>
          </a:prstGeom>
        </p:spPr>
      </p:pic>
      <p:pic>
        <p:nvPicPr>
          <p:cNvPr id="23" name="Picture 22" descr="Chart&#10;&#10;Description automatically generated">
            <a:extLst>
              <a:ext uri="{FF2B5EF4-FFF2-40B4-BE49-F238E27FC236}">
                <a16:creationId xmlns:a16="http://schemas.microsoft.com/office/drawing/2014/main" id="{56C6FBEB-F6BA-664D-AC54-95423E5EC90F}"/>
              </a:ext>
            </a:extLst>
          </p:cNvPr>
          <p:cNvPicPr>
            <a:picLocks noChangeAspect="1"/>
          </p:cNvPicPr>
          <p:nvPr/>
        </p:nvPicPr>
        <p:blipFill rotWithShape="1">
          <a:blip r:embed="rId6"/>
          <a:srcRect l="51952" t="52561" r="355" b="-3"/>
          <a:stretch/>
        </p:blipFill>
        <p:spPr>
          <a:xfrm>
            <a:off x="3055839" y="5157677"/>
            <a:ext cx="2689912" cy="1604712"/>
          </a:xfrm>
          <a:prstGeom prst="rect">
            <a:avLst/>
          </a:prstGeom>
        </p:spPr>
      </p:pic>
      <p:cxnSp>
        <p:nvCxnSpPr>
          <p:cNvPr id="24" name="Straight Arrow Connector 23">
            <a:extLst>
              <a:ext uri="{FF2B5EF4-FFF2-40B4-BE49-F238E27FC236}">
                <a16:creationId xmlns:a16="http://schemas.microsoft.com/office/drawing/2014/main" id="{B6D3B831-6165-4C41-A977-C4465F6EF9AA}"/>
              </a:ext>
            </a:extLst>
          </p:cNvPr>
          <p:cNvCxnSpPr>
            <a:cxnSpLocks/>
          </p:cNvCxnSpPr>
          <p:nvPr/>
        </p:nvCxnSpPr>
        <p:spPr>
          <a:xfrm flipV="1">
            <a:off x="4059473" y="5288383"/>
            <a:ext cx="0" cy="606960"/>
          </a:xfrm>
          <a:prstGeom prst="straightConnector1">
            <a:avLst/>
          </a:prstGeom>
          <a:ln w="222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13172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grpId="0" nodeType="withEffect">
                                  <p:stCondLst>
                                    <p:cond delay="100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grpId="0" nodeType="withEffect">
                                  <p:stCondLst>
                                    <p:cond delay="100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grpId="0" nodeType="withEffect">
                                  <p:stCondLst>
                                    <p:cond delay="200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200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0" nodeType="withEffect">
                                  <p:stCondLst>
                                    <p:cond delay="300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300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childTnLst>
                          </p:cTn>
                        </p:par>
                        <p:par>
                          <p:cTn id="25" fill="hold">
                            <p:stCondLst>
                              <p:cond delay="3000"/>
                            </p:stCondLst>
                            <p:childTnLst>
                              <p:par>
                                <p:cTn id="26" presetID="1" presetClass="entr" presetSubtype="0" fill="hold" nodeType="afterEffect">
                                  <p:stCondLst>
                                    <p:cond delay="0"/>
                                  </p:stCondLst>
                                  <p:childTnLst>
                                    <p:set>
                                      <p:cBhvr>
                                        <p:cTn id="27"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5" grpId="0" animBg="1"/>
      <p:bldP spid="16" grpId="0" animBg="1"/>
      <p:bldP spid="17" grpId="0" animBg="1"/>
      <p:bldP spid="18" grpId="0" animBg="1"/>
      <p:bldP spid="19" grpId="0" animBg="1"/>
      <p:bldP spid="25" grpId="0" animBg="1"/>
      <p:bldP spid="2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5" name="Rectangle 134">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2975E21D-6C84-094F-9ECC-5572D4CDCEE4}"/>
              </a:ext>
            </a:extLst>
          </p:cNvPr>
          <p:cNvSpPr>
            <a:spLocks noGrp="1"/>
          </p:cNvSpPr>
          <p:nvPr>
            <p:ph type="title"/>
          </p:nvPr>
        </p:nvSpPr>
        <p:spPr/>
        <p:txBody>
          <a:bodyPr>
            <a:noAutofit/>
          </a:bodyPr>
          <a:lstStyle/>
          <a:p>
            <a:r>
              <a:rPr lang="en-US" sz="3600" dirty="0">
                <a:solidFill>
                  <a:srgbClr val="282828"/>
                </a:solidFill>
                <a:latin typeface="+mn-lt"/>
              </a:rPr>
              <a:t>Model 2 – ARIMA(3,1,1) with s=7</a:t>
            </a:r>
          </a:p>
        </p:txBody>
      </p:sp>
      <p:sp>
        <p:nvSpPr>
          <p:cNvPr id="13" name="TextBox 12">
            <a:extLst>
              <a:ext uri="{FF2B5EF4-FFF2-40B4-BE49-F238E27FC236}">
                <a16:creationId xmlns:a16="http://schemas.microsoft.com/office/drawing/2014/main" id="{4D9EC9A4-0E17-C44F-A7AB-94FB75226C3F}"/>
              </a:ext>
            </a:extLst>
          </p:cNvPr>
          <p:cNvSpPr txBox="1"/>
          <p:nvPr/>
        </p:nvSpPr>
        <p:spPr>
          <a:xfrm>
            <a:off x="16059150" y="4314825"/>
            <a:ext cx="184731" cy="369332"/>
          </a:xfrm>
          <a:prstGeom prst="rect">
            <a:avLst/>
          </a:prstGeom>
          <a:noFill/>
          <a:ln>
            <a:solidFill>
              <a:srgbClr val="0070C0"/>
            </a:solidFill>
          </a:ln>
        </p:spPr>
        <p:txBody>
          <a:bodyPr wrap="none" rtlCol="0">
            <a:spAutoFit/>
          </a:bodyPr>
          <a:lstStyle/>
          <a:p>
            <a:endParaRPr lang="en-US" dirty="0"/>
          </a:p>
        </p:txBody>
      </p:sp>
      <p:sp>
        <p:nvSpPr>
          <p:cNvPr id="2" name="Rectangle 1">
            <a:extLst>
              <a:ext uri="{FF2B5EF4-FFF2-40B4-BE49-F238E27FC236}">
                <a16:creationId xmlns:a16="http://schemas.microsoft.com/office/drawing/2014/main" id="{385D5A1C-A34A-644B-9602-773C22F6664F}"/>
              </a:ext>
            </a:extLst>
          </p:cNvPr>
          <p:cNvSpPr/>
          <p:nvPr/>
        </p:nvSpPr>
        <p:spPr>
          <a:xfrm>
            <a:off x="572493" y="1338771"/>
            <a:ext cx="11738777" cy="5109091"/>
          </a:xfrm>
          <a:prstGeom prst="rect">
            <a:avLst/>
          </a:prstGeom>
        </p:spPr>
        <p:txBody>
          <a:bodyPr wrap="square">
            <a:spAutoFit/>
          </a:bodyPr>
          <a:lstStyle/>
          <a:p>
            <a:pPr lvl="1"/>
            <a:endParaRPr lang="en-US" sz="2400" b="1" i="1" dirty="0"/>
          </a:p>
          <a:p>
            <a:pPr marL="285750" indent="-285750">
              <a:buFont typeface="Arial" panose="020B0604020202020204" pitchFamily="34" charset="0"/>
              <a:buChar char="•"/>
            </a:pPr>
            <a:r>
              <a:rPr lang="en-US" sz="2400" b="1" i="1" dirty="0"/>
              <a:t>Fitting the differenced ARIMA model with p and q based on AIC</a:t>
            </a:r>
            <a:endParaRPr lang="en-US" sz="2400" dirty="0"/>
          </a:p>
          <a:p>
            <a:endParaRPr lang="en-US" sz="2400" dirty="0"/>
          </a:p>
          <a:p>
            <a:endParaRPr lang="en-US" sz="2400" dirty="0"/>
          </a:p>
          <a:p>
            <a:endParaRPr lang="en-US" sz="2400" dirty="0"/>
          </a:p>
          <a:p>
            <a:endParaRPr lang="en-US" sz="2400" dirty="0"/>
          </a:p>
          <a:p>
            <a:pPr marL="342900" indent="-342900">
              <a:buFont typeface="Arial" panose="020B0604020202020204" pitchFamily="34" charset="0"/>
              <a:buChar char="•"/>
            </a:pPr>
            <a:r>
              <a:rPr lang="en-US" sz="2400" b="1" i="1" dirty="0"/>
              <a:t>Estimating the model with p and q given above</a:t>
            </a:r>
          </a:p>
          <a:p>
            <a:pPr marL="800100" lvl="1" indent="-342900">
              <a:buFont typeface="Arial" panose="020B0604020202020204" pitchFamily="34" charset="0"/>
              <a:buChar char="•"/>
            </a:pPr>
            <a:r>
              <a:rPr lang="en-US" dirty="0"/>
              <a:t>phi=0.8511057 ,-0.1379100, 0.1083783</a:t>
            </a:r>
          </a:p>
          <a:p>
            <a:pPr marL="800100" lvl="1" indent="-342900">
              <a:buFont typeface="Arial" panose="020B0604020202020204" pitchFamily="34" charset="0"/>
              <a:buChar char="•"/>
            </a:pPr>
            <a:r>
              <a:rPr lang="en-US" dirty="0"/>
              <a:t>theta=1</a:t>
            </a:r>
          </a:p>
          <a:p>
            <a:pPr marL="800100" lvl="1" indent="-342900">
              <a:buFont typeface="Arial" panose="020B0604020202020204" pitchFamily="34" charset="0"/>
              <a:buChar char="•"/>
            </a:pPr>
            <a:r>
              <a:rPr lang="en-US" dirty="0"/>
              <a:t>mean=3954.95</a:t>
            </a:r>
          </a:p>
          <a:p>
            <a:pPr marL="800100" lvl="1" indent="-342900">
              <a:buFont typeface="Arial" panose="020B0604020202020204" pitchFamily="34" charset="0"/>
              <a:buChar char="•"/>
            </a:pPr>
            <a:r>
              <a:rPr lang="en-US" dirty="0"/>
              <a:t>variance=141342.4</a:t>
            </a:r>
          </a:p>
          <a:p>
            <a:pPr marL="800100" lvl="1" indent="-342900">
              <a:buFont typeface="Arial" panose="020B0604020202020204" pitchFamily="34" charset="0"/>
              <a:buChar char="•"/>
            </a:pPr>
            <a:r>
              <a:rPr lang="en-US" dirty="0"/>
              <a:t>AIC=11.87</a:t>
            </a:r>
          </a:p>
          <a:p>
            <a:pPr lvl="1"/>
            <a:endParaRPr lang="en-US" sz="2400" dirty="0"/>
          </a:p>
          <a:p>
            <a:pPr marL="285750" indent="-285750">
              <a:buFont typeface="Arial" panose="020B0604020202020204" pitchFamily="34" charset="0"/>
              <a:buChar char="•"/>
            </a:pPr>
            <a:r>
              <a:rPr lang="en-US" sz="2400" b="1" i="1" dirty="0"/>
              <a:t>Final ARIMA model – Factored form </a:t>
            </a:r>
          </a:p>
          <a:p>
            <a:pPr marL="742950" lvl="1" indent="-285750">
              <a:buFont typeface="Arial" panose="020B0604020202020204" pitchFamily="34" charset="0"/>
              <a:buChar char="•"/>
            </a:pPr>
            <a:r>
              <a:rPr lang="en-US" sz="2000" dirty="0"/>
              <a:t> (1-B)(1-0.8404B)(1-0.0107B+0.1290B^2)(1-B^7)(Xt-3954.95)=(1-B)at, variance=141342.4</a:t>
            </a:r>
            <a:endParaRPr lang="en-US" sz="2400" dirty="0"/>
          </a:p>
        </p:txBody>
      </p:sp>
      <p:pic>
        <p:nvPicPr>
          <p:cNvPr id="4" name="Picture 3" descr="Table&#10;&#10;Description automatically generated">
            <a:extLst>
              <a:ext uri="{FF2B5EF4-FFF2-40B4-BE49-F238E27FC236}">
                <a16:creationId xmlns:a16="http://schemas.microsoft.com/office/drawing/2014/main" id="{2F4A112A-EEDB-BB44-9577-3A736BDE19D9}"/>
              </a:ext>
            </a:extLst>
          </p:cNvPr>
          <p:cNvPicPr>
            <a:picLocks noChangeAspect="1"/>
          </p:cNvPicPr>
          <p:nvPr/>
        </p:nvPicPr>
        <p:blipFill>
          <a:blip r:embed="rId3"/>
          <a:stretch>
            <a:fillRect/>
          </a:stretch>
        </p:blipFill>
        <p:spPr>
          <a:xfrm>
            <a:off x="1025238" y="2133127"/>
            <a:ext cx="6342971" cy="1397926"/>
          </a:xfrm>
          <a:prstGeom prst="rect">
            <a:avLst/>
          </a:prstGeom>
        </p:spPr>
      </p:pic>
      <p:sp>
        <p:nvSpPr>
          <p:cNvPr id="18" name="Rounded Rectangle 17">
            <a:extLst>
              <a:ext uri="{FF2B5EF4-FFF2-40B4-BE49-F238E27FC236}">
                <a16:creationId xmlns:a16="http://schemas.microsoft.com/office/drawing/2014/main" id="{33B309D1-D97B-6B40-8452-61D80D0A405E}"/>
              </a:ext>
            </a:extLst>
          </p:cNvPr>
          <p:cNvSpPr/>
          <p:nvPr/>
        </p:nvSpPr>
        <p:spPr>
          <a:xfrm>
            <a:off x="2941982" y="2423757"/>
            <a:ext cx="4359965" cy="245280"/>
          </a:xfrm>
          <a:prstGeom prst="roundRect">
            <a:avLst/>
          </a:prstGeom>
          <a:noFill/>
          <a:ln w="254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248942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5" name="Rectangle 134">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descr="Text&#10;&#10;Description automatically generated">
            <a:extLst>
              <a:ext uri="{FF2B5EF4-FFF2-40B4-BE49-F238E27FC236}">
                <a16:creationId xmlns:a16="http://schemas.microsoft.com/office/drawing/2014/main" id="{00DC0BEF-D93B-E943-B793-A1BBA0CD32C6}"/>
              </a:ext>
            </a:extLst>
          </p:cNvPr>
          <p:cNvPicPr>
            <a:picLocks noChangeAspect="1"/>
          </p:cNvPicPr>
          <p:nvPr/>
        </p:nvPicPr>
        <p:blipFill>
          <a:blip r:embed="rId3"/>
          <a:stretch>
            <a:fillRect/>
          </a:stretch>
        </p:blipFill>
        <p:spPr>
          <a:xfrm>
            <a:off x="6645377" y="6126813"/>
            <a:ext cx="4708423" cy="742805"/>
          </a:xfrm>
          <a:prstGeom prst="rect">
            <a:avLst/>
          </a:prstGeom>
        </p:spPr>
      </p:pic>
      <p:sp>
        <p:nvSpPr>
          <p:cNvPr id="137"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4D9EC9A4-0E17-C44F-A7AB-94FB75226C3F}"/>
              </a:ext>
            </a:extLst>
          </p:cNvPr>
          <p:cNvSpPr txBox="1"/>
          <p:nvPr/>
        </p:nvSpPr>
        <p:spPr>
          <a:xfrm>
            <a:off x="16059150" y="4314825"/>
            <a:ext cx="184731" cy="369332"/>
          </a:xfrm>
          <a:prstGeom prst="rect">
            <a:avLst/>
          </a:prstGeom>
          <a:noFill/>
          <a:ln>
            <a:solidFill>
              <a:srgbClr val="0070C0"/>
            </a:solidFill>
          </a:ln>
        </p:spPr>
        <p:txBody>
          <a:bodyPr wrap="none" rtlCol="0">
            <a:spAutoFit/>
          </a:bodyPr>
          <a:lstStyle/>
          <a:p>
            <a:endParaRPr lang="en-US" dirty="0"/>
          </a:p>
        </p:txBody>
      </p:sp>
      <p:sp>
        <p:nvSpPr>
          <p:cNvPr id="2" name="Rectangle 1">
            <a:extLst>
              <a:ext uri="{FF2B5EF4-FFF2-40B4-BE49-F238E27FC236}">
                <a16:creationId xmlns:a16="http://schemas.microsoft.com/office/drawing/2014/main" id="{385D5A1C-A34A-644B-9602-773C22F6664F}"/>
              </a:ext>
            </a:extLst>
          </p:cNvPr>
          <p:cNvSpPr/>
          <p:nvPr/>
        </p:nvSpPr>
        <p:spPr>
          <a:xfrm>
            <a:off x="487096" y="1408603"/>
            <a:ext cx="5205395" cy="1969770"/>
          </a:xfrm>
          <a:prstGeom prst="rect">
            <a:avLst/>
          </a:prstGeom>
        </p:spPr>
        <p:txBody>
          <a:bodyPr wrap="square">
            <a:spAutoFit/>
          </a:bodyPr>
          <a:lstStyle/>
          <a:p>
            <a:endParaRPr lang="en-US" sz="2400" dirty="0"/>
          </a:p>
          <a:p>
            <a:pPr marL="285750" indent="-285750">
              <a:buFont typeface="Arial" panose="020B0604020202020204" pitchFamily="34" charset="0"/>
              <a:buChar char="•"/>
            </a:pPr>
            <a:r>
              <a:rPr lang="en-US" sz="2000" b="1" i="1" dirty="0"/>
              <a:t>Validating the model with last 20 days</a:t>
            </a:r>
          </a:p>
          <a:p>
            <a:pPr marL="742950" lvl="1" indent="-285750">
              <a:buFont typeface="Arial" panose="020B0604020202020204" pitchFamily="34" charset="0"/>
              <a:buChar char="•"/>
            </a:pPr>
            <a:r>
              <a:rPr lang="en-US" sz="2000" dirty="0"/>
              <a:t>ASE = 646923.3 </a:t>
            </a:r>
          </a:p>
          <a:p>
            <a:pPr lvl="1"/>
            <a:br>
              <a:rPr lang="en-US" sz="2000" dirty="0"/>
            </a:br>
            <a:endParaRPr lang="en-US" sz="2000" dirty="0"/>
          </a:p>
          <a:p>
            <a:pPr marL="285750" indent="-285750">
              <a:buFont typeface="Arial" panose="020B0604020202020204" pitchFamily="34" charset="0"/>
              <a:buChar char="•"/>
            </a:pPr>
            <a:endParaRPr lang="en-US" dirty="0"/>
          </a:p>
        </p:txBody>
      </p:sp>
      <p:sp>
        <p:nvSpPr>
          <p:cNvPr id="11" name="Rectangle 10">
            <a:extLst>
              <a:ext uri="{FF2B5EF4-FFF2-40B4-BE49-F238E27FC236}">
                <a16:creationId xmlns:a16="http://schemas.microsoft.com/office/drawing/2014/main" id="{626EE699-5AC4-BB46-B0D8-AA02A4532199}"/>
              </a:ext>
            </a:extLst>
          </p:cNvPr>
          <p:cNvSpPr/>
          <p:nvPr/>
        </p:nvSpPr>
        <p:spPr>
          <a:xfrm>
            <a:off x="6473745" y="1408603"/>
            <a:ext cx="5205395" cy="1354217"/>
          </a:xfrm>
          <a:prstGeom prst="rect">
            <a:avLst/>
          </a:prstGeom>
        </p:spPr>
        <p:txBody>
          <a:bodyPr wrap="square">
            <a:spAutoFit/>
          </a:bodyPr>
          <a:lstStyle/>
          <a:p>
            <a:endParaRPr lang="en-US" sz="2400" dirty="0"/>
          </a:p>
          <a:p>
            <a:pPr marL="285750" indent="-285750">
              <a:buFont typeface="Arial" panose="020B0604020202020204" pitchFamily="34" charset="0"/>
              <a:buChar char="•"/>
            </a:pPr>
            <a:r>
              <a:rPr lang="en-US" sz="2000" b="1" i="1" dirty="0"/>
              <a:t>Validating the model with rolling ASE</a:t>
            </a:r>
          </a:p>
          <a:p>
            <a:pPr marL="742950" lvl="1" indent="-285750">
              <a:buFont typeface="Arial" panose="020B0604020202020204" pitchFamily="34" charset="0"/>
              <a:buChar char="•"/>
            </a:pPr>
            <a:endParaRPr lang="en-US" sz="2000" dirty="0"/>
          </a:p>
          <a:p>
            <a:pPr marL="285750" indent="-285750">
              <a:buFont typeface="Arial" panose="020B0604020202020204" pitchFamily="34" charset="0"/>
              <a:buChar char="•"/>
            </a:pPr>
            <a:endParaRPr lang="en-US" dirty="0"/>
          </a:p>
        </p:txBody>
      </p:sp>
      <p:sp>
        <p:nvSpPr>
          <p:cNvPr id="15" name="Rectangle 14">
            <a:extLst>
              <a:ext uri="{FF2B5EF4-FFF2-40B4-BE49-F238E27FC236}">
                <a16:creationId xmlns:a16="http://schemas.microsoft.com/office/drawing/2014/main" id="{8A55C16D-93DB-DF43-A7AA-1D4C1BC96072}"/>
              </a:ext>
            </a:extLst>
          </p:cNvPr>
          <p:cNvSpPr/>
          <p:nvPr/>
        </p:nvSpPr>
        <p:spPr>
          <a:xfrm>
            <a:off x="8203094" y="6511904"/>
            <a:ext cx="729687" cy="369332"/>
          </a:xfrm>
          <a:prstGeom prst="rect">
            <a:avLst/>
          </a:prstGeom>
        </p:spPr>
        <p:txBody>
          <a:bodyPr wrap="none">
            <a:spAutoFit/>
          </a:bodyPr>
          <a:lstStyle/>
          <a:p>
            <a:r>
              <a:rPr lang="en-US" dirty="0">
                <a:solidFill>
                  <a:srgbClr val="FF0000"/>
                </a:solidFill>
              </a:rPr>
              <a:t>Mean</a:t>
            </a:r>
          </a:p>
        </p:txBody>
      </p:sp>
      <p:cxnSp>
        <p:nvCxnSpPr>
          <p:cNvPr id="17" name="Straight Arrow Connector 16">
            <a:extLst>
              <a:ext uri="{FF2B5EF4-FFF2-40B4-BE49-F238E27FC236}">
                <a16:creationId xmlns:a16="http://schemas.microsoft.com/office/drawing/2014/main" id="{ECA3614A-BB9B-5A48-8B03-534B53C4D80F}"/>
              </a:ext>
            </a:extLst>
          </p:cNvPr>
          <p:cNvCxnSpPr>
            <a:cxnSpLocks/>
          </p:cNvCxnSpPr>
          <p:nvPr/>
        </p:nvCxnSpPr>
        <p:spPr>
          <a:xfrm>
            <a:off x="7792278" y="6693128"/>
            <a:ext cx="410816" cy="0"/>
          </a:xfrm>
          <a:prstGeom prst="straightConnector1">
            <a:avLst/>
          </a:prstGeom>
          <a:ln w="22225">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9" name="Picture 18" descr="Chart, histogram&#10;&#10;Description automatically generated">
            <a:extLst>
              <a:ext uri="{FF2B5EF4-FFF2-40B4-BE49-F238E27FC236}">
                <a16:creationId xmlns:a16="http://schemas.microsoft.com/office/drawing/2014/main" id="{28578FBC-5D33-1B41-AB9E-79BB2B8F6A19}"/>
              </a:ext>
            </a:extLst>
          </p:cNvPr>
          <p:cNvPicPr>
            <a:picLocks noChangeAspect="1"/>
          </p:cNvPicPr>
          <p:nvPr/>
        </p:nvPicPr>
        <p:blipFill>
          <a:blip r:embed="rId4"/>
          <a:stretch>
            <a:fillRect/>
          </a:stretch>
        </p:blipFill>
        <p:spPr>
          <a:xfrm>
            <a:off x="6922945" y="4015339"/>
            <a:ext cx="3042690" cy="1958565"/>
          </a:xfrm>
          <a:prstGeom prst="rect">
            <a:avLst/>
          </a:prstGeom>
        </p:spPr>
      </p:pic>
      <p:pic>
        <p:nvPicPr>
          <p:cNvPr id="21" name="Picture 20" descr="A picture containing antenna&#10;&#10;Description automatically generated">
            <a:extLst>
              <a:ext uri="{FF2B5EF4-FFF2-40B4-BE49-F238E27FC236}">
                <a16:creationId xmlns:a16="http://schemas.microsoft.com/office/drawing/2014/main" id="{CB011398-7ACB-AE45-9758-0CB8E6E3579C}"/>
              </a:ext>
            </a:extLst>
          </p:cNvPr>
          <p:cNvPicPr>
            <a:picLocks noChangeAspect="1"/>
          </p:cNvPicPr>
          <p:nvPr/>
        </p:nvPicPr>
        <p:blipFill>
          <a:blip r:embed="rId5"/>
          <a:stretch>
            <a:fillRect/>
          </a:stretch>
        </p:blipFill>
        <p:spPr>
          <a:xfrm>
            <a:off x="6935486" y="2197131"/>
            <a:ext cx="3148708" cy="1726711"/>
          </a:xfrm>
          <a:prstGeom prst="rect">
            <a:avLst/>
          </a:prstGeom>
        </p:spPr>
      </p:pic>
      <p:sp>
        <p:nvSpPr>
          <p:cNvPr id="28" name="Title 5">
            <a:extLst>
              <a:ext uri="{FF2B5EF4-FFF2-40B4-BE49-F238E27FC236}">
                <a16:creationId xmlns:a16="http://schemas.microsoft.com/office/drawing/2014/main" id="{9E5DC679-E1C4-4942-A973-6BAB5C9AC761}"/>
              </a:ext>
            </a:extLst>
          </p:cNvPr>
          <p:cNvSpPr>
            <a:spLocks noGrp="1"/>
          </p:cNvSpPr>
          <p:nvPr>
            <p:ph type="title"/>
          </p:nvPr>
        </p:nvSpPr>
        <p:spPr>
          <a:xfrm>
            <a:off x="838200" y="365125"/>
            <a:ext cx="10515600" cy="1325563"/>
          </a:xfrm>
        </p:spPr>
        <p:txBody>
          <a:bodyPr>
            <a:noAutofit/>
          </a:bodyPr>
          <a:lstStyle/>
          <a:p>
            <a:r>
              <a:rPr lang="en-US" sz="3600" dirty="0">
                <a:solidFill>
                  <a:srgbClr val="282828"/>
                </a:solidFill>
                <a:latin typeface="+mn-lt"/>
              </a:rPr>
              <a:t>Model 2 – ARIMA(3,1,1) with s=7</a:t>
            </a:r>
          </a:p>
        </p:txBody>
      </p:sp>
      <p:pic>
        <p:nvPicPr>
          <p:cNvPr id="6" name="Picture 5" descr="Chart, histogram&#10;&#10;Description automatically generated">
            <a:extLst>
              <a:ext uri="{FF2B5EF4-FFF2-40B4-BE49-F238E27FC236}">
                <a16:creationId xmlns:a16="http://schemas.microsoft.com/office/drawing/2014/main" id="{A5821410-EE81-A640-9475-88DF918052D7}"/>
              </a:ext>
            </a:extLst>
          </p:cNvPr>
          <p:cNvPicPr>
            <a:picLocks noChangeAspect="1"/>
          </p:cNvPicPr>
          <p:nvPr/>
        </p:nvPicPr>
        <p:blipFill>
          <a:blip r:embed="rId6"/>
          <a:stretch>
            <a:fillRect/>
          </a:stretch>
        </p:blipFill>
        <p:spPr>
          <a:xfrm>
            <a:off x="468640" y="2639492"/>
            <a:ext cx="5743723" cy="3188108"/>
          </a:xfrm>
          <a:prstGeom prst="rect">
            <a:avLst/>
          </a:prstGeom>
        </p:spPr>
      </p:pic>
    </p:spTree>
    <p:extLst>
      <p:ext uri="{BB962C8B-B14F-4D97-AF65-F5344CB8AC3E}">
        <p14:creationId xmlns:p14="http://schemas.microsoft.com/office/powerpoint/2010/main" val="4086742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5"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5" name="Rectangle 134">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4D9EC9A4-0E17-C44F-A7AB-94FB75226C3F}"/>
              </a:ext>
            </a:extLst>
          </p:cNvPr>
          <p:cNvSpPr txBox="1"/>
          <p:nvPr/>
        </p:nvSpPr>
        <p:spPr>
          <a:xfrm>
            <a:off x="16059150" y="4314825"/>
            <a:ext cx="184731" cy="369332"/>
          </a:xfrm>
          <a:prstGeom prst="rect">
            <a:avLst/>
          </a:prstGeom>
          <a:noFill/>
          <a:ln>
            <a:solidFill>
              <a:srgbClr val="0070C0"/>
            </a:solidFill>
          </a:ln>
        </p:spPr>
        <p:txBody>
          <a:bodyPr wrap="none" rtlCol="0">
            <a:spAutoFit/>
          </a:bodyPr>
          <a:lstStyle/>
          <a:p>
            <a:endParaRPr lang="en-US" dirty="0"/>
          </a:p>
        </p:txBody>
      </p:sp>
      <p:sp>
        <p:nvSpPr>
          <p:cNvPr id="2" name="Rectangle 1">
            <a:extLst>
              <a:ext uri="{FF2B5EF4-FFF2-40B4-BE49-F238E27FC236}">
                <a16:creationId xmlns:a16="http://schemas.microsoft.com/office/drawing/2014/main" id="{385D5A1C-A34A-644B-9602-773C22F6664F}"/>
              </a:ext>
            </a:extLst>
          </p:cNvPr>
          <p:cNvSpPr/>
          <p:nvPr/>
        </p:nvSpPr>
        <p:spPr>
          <a:xfrm>
            <a:off x="618147" y="1699832"/>
            <a:ext cx="5205395" cy="1046440"/>
          </a:xfrm>
          <a:prstGeom prst="rect">
            <a:avLst/>
          </a:prstGeom>
        </p:spPr>
        <p:txBody>
          <a:bodyPr wrap="square">
            <a:spAutoFit/>
          </a:bodyPr>
          <a:lstStyle/>
          <a:p>
            <a:endParaRPr lang="en-US" sz="2200" dirty="0"/>
          </a:p>
          <a:p>
            <a:pPr marL="285750" indent="-285750">
              <a:buFont typeface="Arial" panose="020B0604020202020204" pitchFamily="34" charset="0"/>
              <a:buChar char="•"/>
            </a:pPr>
            <a:r>
              <a:rPr lang="en-US" sz="2200" b="1" i="1" dirty="0"/>
              <a:t>Short term prediction – 20 days ahead</a:t>
            </a:r>
          </a:p>
          <a:p>
            <a:pPr marL="285750" indent="-285750">
              <a:buFont typeface="Arial" panose="020B0604020202020204" pitchFamily="34" charset="0"/>
              <a:buChar char="•"/>
            </a:pPr>
            <a:endParaRPr lang="en-US" dirty="0"/>
          </a:p>
        </p:txBody>
      </p:sp>
      <p:sp>
        <p:nvSpPr>
          <p:cNvPr id="12" name="Rectangle 11">
            <a:extLst>
              <a:ext uri="{FF2B5EF4-FFF2-40B4-BE49-F238E27FC236}">
                <a16:creationId xmlns:a16="http://schemas.microsoft.com/office/drawing/2014/main" id="{16B4FFFD-E8AD-7B4B-859C-6A002F8527BB}"/>
              </a:ext>
            </a:extLst>
          </p:cNvPr>
          <p:cNvSpPr/>
          <p:nvPr/>
        </p:nvSpPr>
        <p:spPr>
          <a:xfrm>
            <a:off x="6368458" y="1624982"/>
            <a:ext cx="5205395" cy="1077218"/>
          </a:xfrm>
          <a:prstGeom prst="rect">
            <a:avLst/>
          </a:prstGeom>
        </p:spPr>
        <p:txBody>
          <a:bodyPr wrap="square">
            <a:spAutoFit/>
          </a:bodyPr>
          <a:lstStyle/>
          <a:p>
            <a:endParaRPr lang="en-US" sz="2400" dirty="0"/>
          </a:p>
          <a:p>
            <a:pPr marL="285750" indent="-285750">
              <a:buFont typeface="Arial" panose="020B0604020202020204" pitchFamily="34" charset="0"/>
              <a:buChar char="•"/>
            </a:pPr>
            <a:r>
              <a:rPr lang="en-US" sz="2200" b="1" i="1" dirty="0"/>
              <a:t>Long term prediction – 200 days ahead</a:t>
            </a:r>
          </a:p>
          <a:p>
            <a:pPr marL="285750" indent="-285750">
              <a:buFont typeface="Arial" panose="020B0604020202020204" pitchFamily="34" charset="0"/>
              <a:buChar char="•"/>
            </a:pPr>
            <a:endParaRPr lang="en-US" dirty="0"/>
          </a:p>
        </p:txBody>
      </p:sp>
      <p:pic>
        <p:nvPicPr>
          <p:cNvPr id="10" name="Picture 9" descr="Chart, histogram&#10;&#10;Description automatically generated">
            <a:extLst>
              <a:ext uri="{FF2B5EF4-FFF2-40B4-BE49-F238E27FC236}">
                <a16:creationId xmlns:a16="http://schemas.microsoft.com/office/drawing/2014/main" id="{393C73F9-2AC9-E640-85ED-6D53A154F1D7}"/>
              </a:ext>
            </a:extLst>
          </p:cNvPr>
          <p:cNvPicPr>
            <a:picLocks noChangeAspect="1"/>
          </p:cNvPicPr>
          <p:nvPr/>
        </p:nvPicPr>
        <p:blipFill>
          <a:blip r:embed="rId3"/>
          <a:stretch>
            <a:fillRect/>
          </a:stretch>
        </p:blipFill>
        <p:spPr>
          <a:xfrm>
            <a:off x="6035133" y="2666817"/>
            <a:ext cx="5990288" cy="3400826"/>
          </a:xfrm>
          <a:prstGeom prst="rect">
            <a:avLst/>
          </a:prstGeom>
        </p:spPr>
      </p:pic>
      <p:pic>
        <p:nvPicPr>
          <p:cNvPr id="22" name="Picture 21" descr="Chart, histogram&#10;&#10;Description automatically generated">
            <a:extLst>
              <a:ext uri="{FF2B5EF4-FFF2-40B4-BE49-F238E27FC236}">
                <a16:creationId xmlns:a16="http://schemas.microsoft.com/office/drawing/2014/main" id="{1AC17410-8B72-474E-A74C-CC40252EA3ED}"/>
              </a:ext>
            </a:extLst>
          </p:cNvPr>
          <p:cNvPicPr>
            <a:picLocks noChangeAspect="1"/>
          </p:cNvPicPr>
          <p:nvPr/>
        </p:nvPicPr>
        <p:blipFill>
          <a:blip r:embed="rId4"/>
          <a:stretch>
            <a:fillRect/>
          </a:stretch>
        </p:blipFill>
        <p:spPr>
          <a:xfrm>
            <a:off x="166579" y="2666817"/>
            <a:ext cx="5990288" cy="3400826"/>
          </a:xfrm>
          <a:prstGeom prst="rect">
            <a:avLst/>
          </a:prstGeom>
        </p:spPr>
      </p:pic>
      <p:sp>
        <p:nvSpPr>
          <p:cNvPr id="29" name="Title 5">
            <a:extLst>
              <a:ext uri="{FF2B5EF4-FFF2-40B4-BE49-F238E27FC236}">
                <a16:creationId xmlns:a16="http://schemas.microsoft.com/office/drawing/2014/main" id="{EF1792EC-C1CF-1F48-B19B-8D300974779D}"/>
              </a:ext>
            </a:extLst>
          </p:cNvPr>
          <p:cNvSpPr>
            <a:spLocks noGrp="1"/>
          </p:cNvSpPr>
          <p:nvPr>
            <p:ph type="title"/>
          </p:nvPr>
        </p:nvSpPr>
        <p:spPr>
          <a:xfrm>
            <a:off x="838200" y="365125"/>
            <a:ext cx="10515600" cy="1325563"/>
          </a:xfrm>
        </p:spPr>
        <p:txBody>
          <a:bodyPr>
            <a:noAutofit/>
          </a:bodyPr>
          <a:lstStyle/>
          <a:p>
            <a:r>
              <a:rPr lang="en-US" sz="3600" dirty="0">
                <a:solidFill>
                  <a:srgbClr val="282828"/>
                </a:solidFill>
                <a:latin typeface="+mn-lt"/>
              </a:rPr>
              <a:t>Model 2 – ARIMA(3,1,1) with s=7</a:t>
            </a:r>
          </a:p>
        </p:txBody>
      </p:sp>
    </p:spTree>
    <p:extLst>
      <p:ext uri="{BB962C8B-B14F-4D97-AF65-F5344CB8AC3E}">
        <p14:creationId xmlns:p14="http://schemas.microsoft.com/office/powerpoint/2010/main" val="17446571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5" name="Rectangle 134">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4D9EC9A4-0E17-C44F-A7AB-94FB75226C3F}"/>
              </a:ext>
            </a:extLst>
          </p:cNvPr>
          <p:cNvSpPr txBox="1"/>
          <p:nvPr/>
        </p:nvSpPr>
        <p:spPr>
          <a:xfrm>
            <a:off x="16059150" y="4314825"/>
            <a:ext cx="184731" cy="369332"/>
          </a:xfrm>
          <a:prstGeom prst="rect">
            <a:avLst/>
          </a:prstGeom>
          <a:noFill/>
          <a:ln>
            <a:solidFill>
              <a:srgbClr val="0070C0"/>
            </a:solidFill>
          </a:ln>
        </p:spPr>
        <p:txBody>
          <a:bodyPr wrap="none" rtlCol="0">
            <a:spAutoFit/>
          </a:bodyPr>
          <a:lstStyle/>
          <a:p>
            <a:endParaRPr lang="en-US" dirty="0"/>
          </a:p>
        </p:txBody>
      </p:sp>
      <p:sp>
        <p:nvSpPr>
          <p:cNvPr id="22" name="Rectangle 21">
            <a:extLst>
              <a:ext uri="{FF2B5EF4-FFF2-40B4-BE49-F238E27FC236}">
                <a16:creationId xmlns:a16="http://schemas.microsoft.com/office/drawing/2014/main" id="{65B80DE0-F2FD-764D-A024-BFB44251D30D}"/>
              </a:ext>
            </a:extLst>
          </p:cNvPr>
          <p:cNvSpPr/>
          <p:nvPr/>
        </p:nvSpPr>
        <p:spPr>
          <a:xfrm>
            <a:off x="360902" y="1378408"/>
            <a:ext cx="11433533" cy="1661993"/>
          </a:xfrm>
          <a:prstGeom prst="rect">
            <a:avLst/>
          </a:prstGeom>
        </p:spPr>
        <p:txBody>
          <a:bodyPr wrap="square">
            <a:spAutoFit/>
          </a:bodyPr>
          <a:lstStyle/>
          <a:p>
            <a:endParaRPr lang="en-US" sz="2400" dirty="0"/>
          </a:p>
          <a:p>
            <a:pPr marL="285750" indent="-285750">
              <a:buFont typeface="Arial" panose="020B0604020202020204" pitchFamily="34" charset="0"/>
              <a:buChar char="•"/>
            </a:pPr>
            <a:endParaRPr lang="en-US" sz="2000" b="1" dirty="0"/>
          </a:p>
          <a:p>
            <a:pPr marL="285750" indent="-285750">
              <a:buFont typeface="Arial" panose="020B0604020202020204" pitchFamily="34" charset="0"/>
              <a:buChar char="•"/>
            </a:pPr>
            <a:endParaRPr lang="en-US" sz="2000" dirty="0">
              <a:solidFill>
                <a:srgbClr val="282828"/>
              </a:solidFill>
            </a:endParaRPr>
          </a:p>
          <a:p>
            <a:r>
              <a:rPr lang="en-US" sz="2000" b="1" i="1" dirty="0"/>
              <a:t> </a:t>
            </a:r>
          </a:p>
          <a:p>
            <a:pPr marL="285750" indent="-285750">
              <a:buFont typeface="Arial" panose="020B0604020202020204" pitchFamily="34" charset="0"/>
              <a:buChar char="•"/>
            </a:pPr>
            <a:endParaRPr lang="en-US" dirty="0"/>
          </a:p>
        </p:txBody>
      </p:sp>
      <mc:AlternateContent xmlns:mc="http://schemas.openxmlformats.org/markup-compatibility/2006">
        <mc:Choice xmlns:a14="http://schemas.microsoft.com/office/drawing/2010/main" Requires="a14">
          <p:sp>
            <p:nvSpPr>
              <p:cNvPr id="20" name="Rectangle 19">
                <a:extLst>
                  <a:ext uri="{FF2B5EF4-FFF2-40B4-BE49-F238E27FC236}">
                    <a16:creationId xmlns:a16="http://schemas.microsoft.com/office/drawing/2014/main" id="{C2654D07-91CC-AC40-92DF-57CFDC2A993D}"/>
                  </a:ext>
                </a:extLst>
              </p:cNvPr>
              <p:cNvSpPr/>
              <p:nvPr/>
            </p:nvSpPr>
            <p:spPr>
              <a:xfrm>
                <a:off x="589057" y="1681544"/>
                <a:ext cx="11242041" cy="4842416"/>
              </a:xfrm>
              <a:prstGeom prst="rect">
                <a:avLst/>
              </a:prstGeom>
            </p:spPr>
            <p:txBody>
              <a:bodyPr wrap="square">
                <a:spAutoFit/>
              </a:bodyPr>
              <a:lstStyle/>
              <a:p>
                <a:pPr lvl="1"/>
                <a:endParaRPr lang="en-US" sz="2400" b="1" i="1" dirty="0"/>
              </a:p>
              <a:p>
                <a:pPr marL="285750" indent="-285750">
                  <a:buFont typeface="Arial" panose="020B0604020202020204" pitchFamily="34" charset="0"/>
                  <a:buChar char="•"/>
                </a:pPr>
                <a:r>
                  <a:rPr lang="en-US" b="1" dirty="0"/>
                  <a:t>Differencing seasonality term </a:t>
                </a:r>
                <a14:m>
                  <m:oMath xmlns:m="http://schemas.openxmlformats.org/officeDocument/2006/math">
                    <m:r>
                      <a:rPr lang="en-US" b="1">
                        <a:latin typeface="Cambria Math" panose="02040503050406030204" pitchFamily="18" charset="0"/>
                      </a:rPr>
                      <m:t>(</m:t>
                    </m:r>
                    <m:sSup>
                      <m:sSupPr>
                        <m:ctrlPr>
                          <a:rPr lang="en-US" b="1" i="1">
                            <a:latin typeface="Cambria Math" panose="02040503050406030204" pitchFamily="18" charset="0"/>
                          </a:rPr>
                        </m:ctrlPr>
                      </m:sSupPr>
                      <m:e>
                        <m:r>
                          <a:rPr lang="en-US" b="1" i="1">
                            <a:latin typeface="Cambria Math" panose="02040503050406030204" pitchFamily="18" charset="0"/>
                          </a:rPr>
                          <m:t>𝟏</m:t>
                        </m:r>
                        <m:r>
                          <a:rPr lang="en-US" b="1" i="1">
                            <a:latin typeface="Cambria Math" panose="02040503050406030204" pitchFamily="18" charset="0"/>
                          </a:rPr>
                          <m:t>−</m:t>
                        </m:r>
                        <m:r>
                          <a:rPr lang="en-US" b="1" i="1">
                            <a:latin typeface="Cambria Math" panose="02040503050406030204" pitchFamily="18" charset="0"/>
                          </a:rPr>
                          <m:t>𝑩</m:t>
                        </m:r>
                      </m:e>
                      <m:sup>
                        <m:r>
                          <a:rPr lang="en-US" b="1" i="1">
                            <a:latin typeface="Cambria Math" panose="02040503050406030204" pitchFamily="18" charset="0"/>
                          </a:rPr>
                          <m:t>𝟕</m:t>
                        </m:r>
                      </m:sup>
                    </m:sSup>
                    <m:r>
                      <a:rPr lang="en-US" b="1" i="1">
                        <a:latin typeface="Cambria Math" panose="02040503050406030204" pitchFamily="18" charset="0"/>
                      </a:rPr>
                      <m:t>)</m:t>
                    </m:r>
                  </m:oMath>
                </a14:m>
                <a:endParaRPr lang="en-US" b="1" dirty="0"/>
              </a:p>
              <a:p>
                <a:pPr marL="285750" indent="-285750">
                  <a:buFont typeface="Arial" panose="020B0604020202020204" pitchFamily="34" charset="0"/>
                  <a:buChar char="•"/>
                </a:pPr>
                <a:endParaRPr lang="en-US" b="1" i="1" dirty="0"/>
              </a:p>
              <a:p>
                <a:pPr marL="285750" indent="-285750">
                  <a:buFont typeface="Arial" panose="020B0604020202020204" pitchFamily="34" charset="0"/>
                  <a:buChar char="•"/>
                </a:pPr>
                <a:r>
                  <a:rPr lang="en-US" b="1" i="1" dirty="0"/>
                  <a:t>Fitting the differenced ARIMA model with p and q based on AIC</a:t>
                </a:r>
                <a:endParaRPr lang="en-US" dirty="0"/>
              </a:p>
              <a:p>
                <a:endParaRPr lang="en-US" dirty="0"/>
              </a:p>
              <a:p>
                <a:endParaRPr lang="en-US" dirty="0"/>
              </a:p>
              <a:p>
                <a:endParaRPr lang="en-US" dirty="0"/>
              </a:p>
              <a:p>
                <a:endParaRPr lang="en-US" dirty="0"/>
              </a:p>
              <a:p>
                <a:endParaRPr lang="en-US" dirty="0"/>
              </a:p>
              <a:p>
                <a:pPr marL="342900" indent="-342900">
                  <a:buFont typeface="Arial" panose="020B0604020202020204" pitchFamily="34" charset="0"/>
                  <a:buChar char="•"/>
                </a:pPr>
                <a:r>
                  <a:rPr lang="en-US" b="1" i="1" dirty="0"/>
                  <a:t>Estimating the model with p and q given above</a:t>
                </a:r>
              </a:p>
              <a:p>
                <a:pPr marL="800100" lvl="1" indent="-342900">
                  <a:buFont typeface="Arial" panose="020B0604020202020204" pitchFamily="34" charset="0"/>
                  <a:buChar char="•"/>
                </a:pPr>
                <a:r>
                  <a:rPr lang="en-US" sz="1400" dirty="0"/>
                  <a:t>phi=1.1734189 ,-1.3154322, 0.4784634</a:t>
                </a:r>
              </a:p>
              <a:p>
                <a:pPr marL="800100" lvl="1" indent="-342900">
                  <a:buFont typeface="Arial" panose="020B0604020202020204" pitchFamily="34" charset="0"/>
                  <a:buChar char="•"/>
                </a:pPr>
                <a:r>
                  <a:rPr lang="en-US" sz="1400" dirty="0"/>
                  <a:t>theta=0.7709449 , -1</a:t>
                </a:r>
              </a:p>
              <a:p>
                <a:pPr marL="800100" lvl="1" indent="-342900">
                  <a:buFont typeface="Arial" panose="020B0604020202020204" pitchFamily="34" charset="0"/>
                  <a:buChar char="•"/>
                </a:pPr>
                <a:r>
                  <a:rPr lang="en-US" sz="1400" dirty="0"/>
                  <a:t>mean=3954.95</a:t>
                </a:r>
              </a:p>
              <a:p>
                <a:pPr marL="800100" lvl="1" indent="-342900">
                  <a:buFont typeface="Arial" panose="020B0604020202020204" pitchFamily="34" charset="0"/>
                  <a:buChar char="•"/>
                </a:pPr>
                <a:r>
                  <a:rPr lang="en-US" sz="1400" dirty="0"/>
                  <a:t>variance=129393.8</a:t>
                </a:r>
              </a:p>
              <a:p>
                <a:pPr marL="800100" lvl="1" indent="-342900">
                  <a:buFont typeface="Arial" panose="020B0604020202020204" pitchFamily="34" charset="0"/>
                  <a:buChar char="•"/>
                </a:pPr>
                <a:r>
                  <a:rPr lang="en-US" sz="1400" dirty="0"/>
                  <a:t>AIC=11.86</a:t>
                </a:r>
              </a:p>
              <a:p>
                <a:pPr lvl="1"/>
                <a:endParaRPr lang="en-US" dirty="0"/>
              </a:p>
              <a:p>
                <a:pPr marL="285750" indent="-285750">
                  <a:buFont typeface="Arial" panose="020B0604020202020204" pitchFamily="34" charset="0"/>
                  <a:buChar char="•"/>
                </a:pPr>
                <a:r>
                  <a:rPr lang="en-US" b="1" i="1" dirty="0"/>
                  <a:t>Final ARMA model – Factored form </a:t>
                </a:r>
              </a:p>
              <a:p>
                <a:pPr marL="742950" lvl="1" indent="-285750">
                  <a:buFont typeface="Arial" panose="020B0604020202020204" pitchFamily="34" charset="0"/>
                  <a:buChar char="•"/>
                </a:pPr>
                <a:r>
                  <a:rPr lang="en-US" sz="1600" dirty="0"/>
                  <a:t>(1-B^7)(1-0.2244B)(1+0.2298B+0.7063B^2)(Xt-3954.95)=(1+0.4246B+1.0000B^2)at, variance=141342.4</a:t>
                </a:r>
                <a:endParaRPr lang="en-US" dirty="0"/>
              </a:p>
            </p:txBody>
          </p:sp>
        </mc:Choice>
        <mc:Fallback>
          <p:sp>
            <p:nvSpPr>
              <p:cNvPr id="20" name="Rectangle 19">
                <a:extLst>
                  <a:ext uri="{FF2B5EF4-FFF2-40B4-BE49-F238E27FC236}">
                    <a16:creationId xmlns:a16="http://schemas.microsoft.com/office/drawing/2014/main" id="{C2654D07-91CC-AC40-92DF-57CFDC2A993D}"/>
                  </a:ext>
                </a:extLst>
              </p:cNvPr>
              <p:cNvSpPr>
                <a:spLocks noRot="1" noChangeAspect="1" noMove="1" noResize="1" noEditPoints="1" noAdjustHandles="1" noChangeArrowheads="1" noChangeShapeType="1" noTextEdit="1"/>
              </p:cNvSpPr>
              <p:nvPr/>
            </p:nvSpPr>
            <p:spPr>
              <a:xfrm>
                <a:off x="589057" y="1681544"/>
                <a:ext cx="11242041" cy="4842416"/>
              </a:xfrm>
              <a:prstGeom prst="rect">
                <a:avLst/>
              </a:prstGeom>
              <a:blipFill>
                <a:blip r:embed="rId3"/>
                <a:stretch>
                  <a:fillRect l="-339" b="-524"/>
                </a:stretch>
              </a:blipFill>
            </p:spPr>
            <p:txBody>
              <a:bodyPr/>
              <a:lstStyle/>
              <a:p>
                <a:r>
                  <a:rPr lang="en-US">
                    <a:noFill/>
                  </a:rPr>
                  <a:t> </a:t>
                </a:r>
              </a:p>
            </p:txBody>
          </p:sp>
        </mc:Fallback>
      </mc:AlternateContent>
      <p:pic>
        <p:nvPicPr>
          <p:cNvPr id="4" name="Picture 3" descr="Table&#10;&#10;Description automatically generated">
            <a:extLst>
              <a:ext uri="{FF2B5EF4-FFF2-40B4-BE49-F238E27FC236}">
                <a16:creationId xmlns:a16="http://schemas.microsoft.com/office/drawing/2014/main" id="{FBDD104E-7510-234A-99CB-68582A42E5A1}"/>
              </a:ext>
            </a:extLst>
          </p:cNvPr>
          <p:cNvPicPr>
            <a:picLocks noChangeAspect="1"/>
          </p:cNvPicPr>
          <p:nvPr/>
        </p:nvPicPr>
        <p:blipFill>
          <a:blip r:embed="rId4"/>
          <a:stretch>
            <a:fillRect/>
          </a:stretch>
        </p:blipFill>
        <p:spPr>
          <a:xfrm>
            <a:off x="1072667" y="2887428"/>
            <a:ext cx="6461815" cy="1424118"/>
          </a:xfrm>
          <a:prstGeom prst="rect">
            <a:avLst/>
          </a:prstGeom>
        </p:spPr>
      </p:pic>
      <p:sp>
        <p:nvSpPr>
          <p:cNvPr id="23" name="Rounded Rectangle 22">
            <a:extLst>
              <a:ext uri="{FF2B5EF4-FFF2-40B4-BE49-F238E27FC236}">
                <a16:creationId xmlns:a16="http://schemas.microsoft.com/office/drawing/2014/main" id="{10298334-EDC5-7D4D-B7AD-6F0B70B2A029}"/>
              </a:ext>
            </a:extLst>
          </p:cNvPr>
          <p:cNvSpPr/>
          <p:nvPr/>
        </p:nvSpPr>
        <p:spPr>
          <a:xfrm>
            <a:off x="2929634" y="3171826"/>
            <a:ext cx="4604848" cy="257174"/>
          </a:xfrm>
          <a:prstGeom prst="roundRect">
            <a:avLst/>
          </a:prstGeom>
          <a:noFill/>
          <a:ln w="254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4" name="Title 5">
            <a:extLst>
              <a:ext uri="{FF2B5EF4-FFF2-40B4-BE49-F238E27FC236}">
                <a16:creationId xmlns:a16="http://schemas.microsoft.com/office/drawing/2014/main" id="{91DAA1DE-DBE0-A148-A5F4-0DBEC44977E4}"/>
              </a:ext>
            </a:extLst>
          </p:cNvPr>
          <p:cNvSpPr>
            <a:spLocks noGrp="1"/>
          </p:cNvSpPr>
          <p:nvPr>
            <p:ph type="title"/>
          </p:nvPr>
        </p:nvSpPr>
        <p:spPr>
          <a:xfrm>
            <a:off x="838200" y="365125"/>
            <a:ext cx="10515600" cy="1325563"/>
          </a:xfrm>
        </p:spPr>
        <p:txBody>
          <a:bodyPr>
            <a:noAutofit/>
          </a:bodyPr>
          <a:lstStyle/>
          <a:p>
            <a:r>
              <a:rPr lang="en-US" sz="3600" dirty="0">
                <a:solidFill>
                  <a:srgbClr val="282828"/>
                </a:solidFill>
                <a:latin typeface="+mn-lt"/>
              </a:rPr>
              <a:t>Model 3 – ARIMA(3,0,2) with s=7</a:t>
            </a:r>
          </a:p>
        </p:txBody>
      </p:sp>
    </p:spTree>
    <p:extLst>
      <p:ext uri="{BB962C8B-B14F-4D97-AF65-F5344CB8AC3E}">
        <p14:creationId xmlns:p14="http://schemas.microsoft.com/office/powerpoint/2010/main" val="24962348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5" name="Rectangle 134">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4D9EC9A4-0E17-C44F-A7AB-94FB75226C3F}"/>
              </a:ext>
            </a:extLst>
          </p:cNvPr>
          <p:cNvSpPr txBox="1"/>
          <p:nvPr/>
        </p:nvSpPr>
        <p:spPr>
          <a:xfrm>
            <a:off x="16059150" y="4314825"/>
            <a:ext cx="184731" cy="369332"/>
          </a:xfrm>
          <a:prstGeom prst="rect">
            <a:avLst/>
          </a:prstGeom>
          <a:noFill/>
          <a:ln>
            <a:solidFill>
              <a:srgbClr val="0070C0"/>
            </a:solidFill>
          </a:ln>
        </p:spPr>
        <p:txBody>
          <a:bodyPr wrap="none" rtlCol="0">
            <a:spAutoFit/>
          </a:bodyPr>
          <a:lstStyle/>
          <a:p>
            <a:endParaRPr lang="en-US" dirty="0"/>
          </a:p>
        </p:txBody>
      </p:sp>
      <p:sp>
        <p:nvSpPr>
          <p:cNvPr id="2" name="Rectangle 1">
            <a:extLst>
              <a:ext uri="{FF2B5EF4-FFF2-40B4-BE49-F238E27FC236}">
                <a16:creationId xmlns:a16="http://schemas.microsoft.com/office/drawing/2014/main" id="{385D5A1C-A34A-644B-9602-773C22F6664F}"/>
              </a:ext>
            </a:extLst>
          </p:cNvPr>
          <p:cNvSpPr/>
          <p:nvPr/>
        </p:nvSpPr>
        <p:spPr>
          <a:xfrm>
            <a:off x="838200" y="1567630"/>
            <a:ext cx="5205395" cy="1661993"/>
          </a:xfrm>
          <a:prstGeom prst="rect">
            <a:avLst/>
          </a:prstGeom>
        </p:spPr>
        <p:txBody>
          <a:bodyPr wrap="square">
            <a:spAutoFit/>
          </a:bodyPr>
          <a:lstStyle/>
          <a:p>
            <a:endParaRPr lang="en-US" sz="2400" dirty="0"/>
          </a:p>
          <a:p>
            <a:pPr marL="285750" indent="-285750">
              <a:buFont typeface="Arial" panose="020B0604020202020204" pitchFamily="34" charset="0"/>
              <a:buChar char="•"/>
            </a:pPr>
            <a:r>
              <a:rPr lang="en-US" sz="2000" b="1" i="1" dirty="0"/>
              <a:t>Validating the model with last 20 days</a:t>
            </a:r>
          </a:p>
          <a:p>
            <a:pPr marL="742950" lvl="1" indent="-285750">
              <a:buFont typeface="Arial" panose="020B0604020202020204" pitchFamily="34" charset="0"/>
              <a:buChar char="•"/>
            </a:pPr>
            <a:r>
              <a:rPr lang="en-US" sz="2000" dirty="0"/>
              <a:t>ASE = 934133.1</a:t>
            </a:r>
            <a:br>
              <a:rPr lang="en-US" sz="2000" dirty="0"/>
            </a:br>
            <a:endParaRPr lang="en-US" sz="2000" dirty="0"/>
          </a:p>
          <a:p>
            <a:pPr marL="285750" indent="-285750">
              <a:buFont typeface="Arial" panose="020B0604020202020204" pitchFamily="34" charset="0"/>
              <a:buChar char="•"/>
            </a:pPr>
            <a:endParaRPr lang="en-US" dirty="0"/>
          </a:p>
        </p:txBody>
      </p:sp>
      <p:sp>
        <p:nvSpPr>
          <p:cNvPr id="18" name="Title 5">
            <a:extLst>
              <a:ext uri="{FF2B5EF4-FFF2-40B4-BE49-F238E27FC236}">
                <a16:creationId xmlns:a16="http://schemas.microsoft.com/office/drawing/2014/main" id="{AC3915D0-6B79-544A-AE5A-F0E4FDD9B9A7}"/>
              </a:ext>
            </a:extLst>
          </p:cNvPr>
          <p:cNvSpPr>
            <a:spLocks noGrp="1"/>
          </p:cNvSpPr>
          <p:nvPr>
            <p:ph type="title"/>
          </p:nvPr>
        </p:nvSpPr>
        <p:spPr>
          <a:xfrm>
            <a:off x="838200" y="365125"/>
            <a:ext cx="10515600" cy="1325563"/>
          </a:xfrm>
        </p:spPr>
        <p:txBody>
          <a:bodyPr>
            <a:noAutofit/>
          </a:bodyPr>
          <a:lstStyle/>
          <a:p>
            <a:r>
              <a:rPr lang="en-US" sz="3600" dirty="0">
                <a:solidFill>
                  <a:srgbClr val="282828"/>
                </a:solidFill>
                <a:latin typeface="+mn-lt"/>
              </a:rPr>
              <a:t>Model 3 – ARIMA(3,0,2) with s=7</a:t>
            </a:r>
          </a:p>
        </p:txBody>
      </p:sp>
      <p:pic>
        <p:nvPicPr>
          <p:cNvPr id="5" name="Picture 4" descr="Chart, histogram&#10;&#10;Description automatically generated">
            <a:extLst>
              <a:ext uri="{FF2B5EF4-FFF2-40B4-BE49-F238E27FC236}">
                <a16:creationId xmlns:a16="http://schemas.microsoft.com/office/drawing/2014/main" id="{ABD5D2BE-9EC6-524D-9ED5-2EBBA1735714}"/>
              </a:ext>
            </a:extLst>
          </p:cNvPr>
          <p:cNvPicPr>
            <a:picLocks noChangeAspect="1"/>
          </p:cNvPicPr>
          <p:nvPr/>
        </p:nvPicPr>
        <p:blipFill>
          <a:blip r:embed="rId3"/>
          <a:stretch>
            <a:fillRect/>
          </a:stretch>
        </p:blipFill>
        <p:spPr>
          <a:xfrm>
            <a:off x="1366838" y="2569197"/>
            <a:ext cx="7620660" cy="4229920"/>
          </a:xfrm>
          <a:prstGeom prst="rect">
            <a:avLst/>
          </a:prstGeom>
        </p:spPr>
      </p:pic>
    </p:spTree>
    <p:extLst>
      <p:ext uri="{BB962C8B-B14F-4D97-AF65-F5344CB8AC3E}">
        <p14:creationId xmlns:p14="http://schemas.microsoft.com/office/powerpoint/2010/main" val="3287720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5" name="Rectangle 134">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4D9EC9A4-0E17-C44F-A7AB-94FB75226C3F}"/>
              </a:ext>
            </a:extLst>
          </p:cNvPr>
          <p:cNvSpPr txBox="1"/>
          <p:nvPr/>
        </p:nvSpPr>
        <p:spPr>
          <a:xfrm>
            <a:off x="16059150" y="4314825"/>
            <a:ext cx="184731" cy="369332"/>
          </a:xfrm>
          <a:prstGeom prst="rect">
            <a:avLst/>
          </a:prstGeom>
          <a:noFill/>
          <a:ln>
            <a:solidFill>
              <a:srgbClr val="0070C0"/>
            </a:solidFill>
          </a:ln>
        </p:spPr>
        <p:txBody>
          <a:bodyPr wrap="none" rtlCol="0">
            <a:spAutoFit/>
          </a:bodyPr>
          <a:lstStyle/>
          <a:p>
            <a:endParaRPr lang="en-US" dirty="0"/>
          </a:p>
        </p:txBody>
      </p:sp>
      <p:sp>
        <p:nvSpPr>
          <p:cNvPr id="2" name="Rectangle 1">
            <a:extLst>
              <a:ext uri="{FF2B5EF4-FFF2-40B4-BE49-F238E27FC236}">
                <a16:creationId xmlns:a16="http://schemas.microsoft.com/office/drawing/2014/main" id="{385D5A1C-A34A-644B-9602-773C22F6664F}"/>
              </a:ext>
            </a:extLst>
          </p:cNvPr>
          <p:cNvSpPr/>
          <p:nvPr/>
        </p:nvSpPr>
        <p:spPr>
          <a:xfrm>
            <a:off x="360902" y="1378408"/>
            <a:ext cx="5205395" cy="1046440"/>
          </a:xfrm>
          <a:prstGeom prst="rect">
            <a:avLst/>
          </a:prstGeom>
        </p:spPr>
        <p:txBody>
          <a:bodyPr wrap="square">
            <a:spAutoFit/>
          </a:bodyPr>
          <a:lstStyle/>
          <a:p>
            <a:endParaRPr lang="en-US" sz="2400" dirty="0"/>
          </a:p>
          <a:p>
            <a:pPr marL="285750" indent="-285750">
              <a:buFont typeface="Arial" panose="020B0604020202020204" pitchFamily="34" charset="0"/>
              <a:buChar char="•"/>
            </a:pPr>
            <a:r>
              <a:rPr lang="en-US" sz="2000" b="1" i="1" dirty="0"/>
              <a:t>Short term prediction – 20 days ahead</a:t>
            </a:r>
          </a:p>
          <a:p>
            <a:pPr marL="285750" indent="-285750">
              <a:buFont typeface="Arial" panose="020B0604020202020204" pitchFamily="34" charset="0"/>
              <a:buChar char="•"/>
            </a:pPr>
            <a:endParaRPr lang="en-US" dirty="0"/>
          </a:p>
        </p:txBody>
      </p:sp>
      <p:sp>
        <p:nvSpPr>
          <p:cNvPr id="12" name="Rectangle 11">
            <a:extLst>
              <a:ext uri="{FF2B5EF4-FFF2-40B4-BE49-F238E27FC236}">
                <a16:creationId xmlns:a16="http://schemas.microsoft.com/office/drawing/2014/main" id="{16B4FFFD-E8AD-7B4B-859C-6A002F8527BB}"/>
              </a:ext>
            </a:extLst>
          </p:cNvPr>
          <p:cNvSpPr/>
          <p:nvPr/>
        </p:nvSpPr>
        <p:spPr>
          <a:xfrm>
            <a:off x="6390801" y="1378408"/>
            <a:ext cx="5205395" cy="1046440"/>
          </a:xfrm>
          <a:prstGeom prst="rect">
            <a:avLst/>
          </a:prstGeom>
        </p:spPr>
        <p:txBody>
          <a:bodyPr wrap="square">
            <a:spAutoFit/>
          </a:bodyPr>
          <a:lstStyle/>
          <a:p>
            <a:endParaRPr lang="en-US" sz="2400" dirty="0"/>
          </a:p>
          <a:p>
            <a:pPr marL="285750" indent="-285750">
              <a:buFont typeface="Arial" panose="020B0604020202020204" pitchFamily="34" charset="0"/>
              <a:buChar char="•"/>
            </a:pPr>
            <a:r>
              <a:rPr lang="en-US" sz="2000" b="1" i="1" dirty="0"/>
              <a:t>Long term prediction – 200 days ahead</a:t>
            </a:r>
          </a:p>
          <a:p>
            <a:pPr marL="285750" indent="-285750">
              <a:buFont typeface="Arial" panose="020B0604020202020204" pitchFamily="34" charset="0"/>
              <a:buChar char="•"/>
            </a:pPr>
            <a:endParaRPr lang="en-US" dirty="0"/>
          </a:p>
        </p:txBody>
      </p:sp>
      <p:sp>
        <p:nvSpPr>
          <p:cNvPr id="21" name="Title 5">
            <a:extLst>
              <a:ext uri="{FF2B5EF4-FFF2-40B4-BE49-F238E27FC236}">
                <a16:creationId xmlns:a16="http://schemas.microsoft.com/office/drawing/2014/main" id="{747DD9AB-36E4-9341-B3B1-08BCA84CF1CC}"/>
              </a:ext>
            </a:extLst>
          </p:cNvPr>
          <p:cNvSpPr>
            <a:spLocks noGrp="1"/>
          </p:cNvSpPr>
          <p:nvPr>
            <p:ph type="title"/>
          </p:nvPr>
        </p:nvSpPr>
        <p:spPr>
          <a:xfrm>
            <a:off x="838200" y="365125"/>
            <a:ext cx="10515600" cy="1325563"/>
          </a:xfrm>
        </p:spPr>
        <p:txBody>
          <a:bodyPr>
            <a:noAutofit/>
          </a:bodyPr>
          <a:lstStyle/>
          <a:p>
            <a:r>
              <a:rPr lang="en-US" sz="3600" dirty="0">
                <a:solidFill>
                  <a:srgbClr val="282828"/>
                </a:solidFill>
                <a:latin typeface="+mn-lt"/>
              </a:rPr>
              <a:t>Model 3 – ARIMA(3,0,2) with s=7</a:t>
            </a:r>
          </a:p>
        </p:txBody>
      </p:sp>
      <p:pic>
        <p:nvPicPr>
          <p:cNvPr id="9" name="Picture 8" descr="Chart, histogram&#10;&#10;Description automatically generated">
            <a:extLst>
              <a:ext uri="{FF2B5EF4-FFF2-40B4-BE49-F238E27FC236}">
                <a16:creationId xmlns:a16="http://schemas.microsoft.com/office/drawing/2014/main" id="{D6FCCA63-6B63-FF49-90B4-3250FB052891}"/>
              </a:ext>
            </a:extLst>
          </p:cNvPr>
          <p:cNvPicPr>
            <a:picLocks noChangeAspect="1"/>
          </p:cNvPicPr>
          <p:nvPr/>
        </p:nvPicPr>
        <p:blipFill>
          <a:blip r:embed="rId3"/>
          <a:stretch>
            <a:fillRect/>
          </a:stretch>
        </p:blipFill>
        <p:spPr>
          <a:xfrm>
            <a:off x="360901" y="2612771"/>
            <a:ext cx="5573127" cy="3157833"/>
          </a:xfrm>
          <a:prstGeom prst="rect">
            <a:avLst/>
          </a:prstGeom>
        </p:spPr>
      </p:pic>
      <p:pic>
        <p:nvPicPr>
          <p:cNvPr id="11" name="Picture 10" descr="Chart, histogram&#10;&#10;Description automatically generated">
            <a:extLst>
              <a:ext uri="{FF2B5EF4-FFF2-40B4-BE49-F238E27FC236}">
                <a16:creationId xmlns:a16="http://schemas.microsoft.com/office/drawing/2014/main" id="{C207B29F-6101-A44C-A1BE-73909BE0E684}"/>
              </a:ext>
            </a:extLst>
          </p:cNvPr>
          <p:cNvPicPr>
            <a:picLocks noChangeAspect="1"/>
          </p:cNvPicPr>
          <p:nvPr/>
        </p:nvPicPr>
        <p:blipFill>
          <a:blip r:embed="rId4"/>
          <a:stretch>
            <a:fillRect/>
          </a:stretch>
        </p:blipFill>
        <p:spPr>
          <a:xfrm>
            <a:off x="6053521" y="2565013"/>
            <a:ext cx="5777578" cy="3273679"/>
          </a:xfrm>
          <a:prstGeom prst="rect">
            <a:avLst/>
          </a:prstGeom>
        </p:spPr>
      </p:pic>
    </p:spTree>
    <p:extLst>
      <p:ext uri="{BB962C8B-B14F-4D97-AF65-F5344CB8AC3E}">
        <p14:creationId xmlns:p14="http://schemas.microsoft.com/office/powerpoint/2010/main" val="23064425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5" name="Rectangle 134">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4D9EC9A4-0E17-C44F-A7AB-94FB75226C3F}"/>
              </a:ext>
            </a:extLst>
          </p:cNvPr>
          <p:cNvSpPr txBox="1"/>
          <p:nvPr/>
        </p:nvSpPr>
        <p:spPr>
          <a:xfrm>
            <a:off x="16059150" y="4314825"/>
            <a:ext cx="184731" cy="369332"/>
          </a:xfrm>
          <a:prstGeom prst="rect">
            <a:avLst/>
          </a:prstGeom>
          <a:noFill/>
          <a:ln>
            <a:solidFill>
              <a:srgbClr val="0070C0"/>
            </a:solidFill>
          </a:ln>
        </p:spPr>
        <p:txBody>
          <a:bodyPr wrap="none" rtlCol="0">
            <a:spAutoFit/>
          </a:bodyPr>
          <a:lstStyle/>
          <a:p>
            <a:endParaRPr lang="en-US" dirty="0"/>
          </a:p>
        </p:txBody>
      </p:sp>
      <p:sp>
        <p:nvSpPr>
          <p:cNvPr id="21" name="Title 5">
            <a:extLst>
              <a:ext uri="{FF2B5EF4-FFF2-40B4-BE49-F238E27FC236}">
                <a16:creationId xmlns:a16="http://schemas.microsoft.com/office/drawing/2014/main" id="{F581B0F6-A06D-6341-8C88-BDC5EA56CE73}"/>
              </a:ext>
            </a:extLst>
          </p:cNvPr>
          <p:cNvSpPr>
            <a:spLocks noGrp="1"/>
          </p:cNvSpPr>
          <p:nvPr>
            <p:ph type="title"/>
          </p:nvPr>
        </p:nvSpPr>
        <p:spPr>
          <a:xfrm>
            <a:off x="838199" y="365125"/>
            <a:ext cx="12374217" cy="1325563"/>
          </a:xfrm>
        </p:spPr>
        <p:txBody>
          <a:bodyPr>
            <a:noAutofit/>
          </a:bodyPr>
          <a:lstStyle/>
          <a:p>
            <a:r>
              <a:rPr lang="en-US" sz="3200" dirty="0">
                <a:solidFill>
                  <a:srgbClr val="282828"/>
                </a:solidFill>
                <a:latin typeface="+mn-lt"/>
              </a:rPr>
              <a:t>Model 4 – MLR with correlated errors </a:t>
            </a:r>
          </a:p>
        </p:txBody>
      </p:sp>
      <p:sp>
        <p:nvSpPr>
          <p:cNvPr id="22" name="Rectangle 21">
            <a:extLst>
              <a:ext uri="{FF2B5EF4-FFF2-40B4-BE49-F238E27FC236}">
                <a16:creationId xmlns:a16="http://schemas.microsoft.com/office/drawing/2014/main" id="{65B80DE0-F2FD-764D-A024-BFB44251D30D}"/>
              </a:ext>
            </a:extLst>
          </p:cNvPr>
          <p:cNvSpPr/>
          <p:nvPr/>
        </p:nvSpPr>
        <p:spPr>
          <a:xfrm>
            <a:off x="360902" y="1378408"/>
            <a:ext cx="11433533" cy="1661993"/>
          </a:xfrm>
          <a:prstGeom prst="rect">
            <a:avLst/>
          </a:prstGeom>
        </p:spPr>
        <p:txBody>
          <a:bodyPr wrap="square">
            <a:spAutoFit/>
          </a:bodyPr>
          <a:lstStyle/>
          <a:p>
            <a:endParaRPr lang="en-US" sz="2400" dirty="0"/>
          </a:p>
          <a:p>
            <a:pPr marL="285750" indent="-285750">
              <a:buFont typeface="Arial" panose="020B0604020202020204" pitchFamily="34" charset="0"/>
              <a:buChar char="•"/>
            </a:pPr>
            <a:endParaRPr lang="en-US" sz="2000" b="1" dirty="0"/>
          </a:p>
          <a:p>
            <a:pPr marL="285750" indent="-285750">
              <a:buFont typeface="Arial" panose="020B0604020202020204" pitchFamily="34" charset="0"/>
              <a:buChar char="•"/>
            </a:pPr>
            <a:endParaRPr lang="en-US" sz="2000" dirty="0">
              <a:solidFill>
                <a:srgbClr val="282828"/>
              </a:solidFill>
            </a:endParaRPr>
          </a:p>
          <a:p>
            <a:r>
              <a:rPr lang="en-US" sz="2000" b="1" i="1" dirty="0"/>
              <a:t> </a:t>
            </a:r>
          </a:p>
          <a:p>
            <a:pPr marL="285750" indent="-285750">
              <a:buFont typeface="Arial" panose="020B0604020202020204" pitchFamily="34" charset="0"/>
              <a:buChar char="•"/>
            </a:pPr>
            <a:endParaRPr lang="en-US" dirty="0"/>
          </a:p>
        </p:txBody>
      </p:sp>
      <p:pic>
        <p:nvPicPr>
          <p:cNvPr id="10" name="Picture 9">
            <a:extLst>
              <a:ext uri="{FF2B5EF4-FFF2-40B4-BE49-F238E27FC236}">
                <a16:creationId xmlns:a16="http://schemas.microsoft.com/office/drawing/2014/main" id="{109C991D-F4FA-BC44-9D20-A060E85C258E}"/>
              </a:ext>
            </a:extLst>
          </p:cNvPr>
          <p:cNvPicPr>
            <a:picLocks noChangeAspect="1"/>
          </p:cNvPicPr>
          <p:nvPr/>
        </p:nvPicPr>
        <p:blipFill>
          <a:blip r:embed="rId3"/>
          <a:stretch>
            <a:fillRect/>
          </a:stretch>
        </p:blipFill>
        <p:spPr>
          <a:xfrm>
            <a:off x="397565" y="2703971"/>
            <a:ext cx="5863543" cy="3621600"/>
          </a:xfrm>
          <a:prstGeom prst="rect">
            <a:avLst/>
          </a:prstGeom>
        </p:spPr>
      </p:pic>
      <p:sp>
        <p:nvSpPr>
          <p:cNvPr id="14" name="Rounded Rectangle 13">
            <a:extLst>
              <a:ext uri="{FF2B5EF4-FFF2-40B4-BE49-F238E27FC236}">
                <a16:creationId xmlns:a16="http://schemas.microsoft.com/office/drawing/2014/main" id="{1E3ED27C-A302-4544-BDCE-E2927AC0DAA3}"/>
              </a:ext>
            </a:extLst>
          </p:cNvPr>
          <p:cNvSpPr/>
          <p:nvPr/>
        </p:nvSpPr>
        <p:spPr>
          <a:xfrm>
            <a:off x="5521124" y="4120683"/>
            <a:ext cx="658079" cy="1921301"/>
          </a:xfrm>
          <a:prstGeom prst="roundRect">
            <a:avLst/>
          </a:prstGeom>
          <a:noFill/>
          <a:ln w="254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 name="Down Arrow 5">
            <a:extLst>
              <a:ext uri="{FF2B5EF4-FFF2-40B4-BE49-F238E27FC236}">
                <a16:creationId xmlns:a16="http://schemas.microsoft.com/office/drawing/2014/main" id="{A84F8741-A4B1-954B-B08E-E5D11FD9B24C}"/>
              </a:ext>
            </a:extLst>
          </p:cNvPr>
          <p:cNvSpPr/>
          <p:nvPr/>
        </p:nvSpPr>
        <p:spPr>
          <a:xfrm rot="16200000">
            <a:off x="6627830" y="4521496"/>
            <a:ext cx="287457" cy="947574"/>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itle 5">
            <a:extLst>
              <a:ext uri="{FF2B5EF4-FFF2-40B4-BE49-F238E27FC236}">
                <a16:creationId xmlns:a16="http://schemas.microsoft.com/office/drawing/2014/main" id="{2DC62F95-CF50-4342-904C-5802728C143A}"/>
              </a:ext>
            </a:extLst>
          </p:cNvPr>
          <p:cNvSpPr txBox="1">
            <a:spLocks/>
          </p:cNvSpPr>
          <p:nvPr/>
        </p:nvSpPr>
        <p:spPr>
          <a:xfrm>
            <a:off x="7282009" y="4328919"/>
            <a:ext cx="6143781"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dirty="0">
                <a:solidFill>
                  <a:srgbClr val="282828"/>
                </a:solidFill>
                <a:latin typeface="+mn-lt"/>
              </a:rPr>
              <a:t>All variables(Day, </a:t>
            </a:r>
            <a:r>
              <a:rPr lang="en-US" sz="1800" dirty="0" err="1">
                <a:solidFill>
                  <a:srgbClr val="282828"/>
                </a:solidFill>
                <a:latin typeface="+mn-lt"/>
              </a:rPr>
              <a:t>Unique.Visits</a:t>
            </a:r>
            <a:r>
              <a:rPr lang="en-US" sz="1800" dirty="0">
                <a:solidFill>
                  <a:srgbClr val="282828"/>
                </a:solidFill>
                <a:latin typeface="+mn-lt"/>
              </a:rPr>
              <a:t>, </a:t>
            </a:r>
            <a:r>
              <a:rPr lang="en-US" sz="1800" dirty="0" err="1">
                <a:solidFill>
                  <a:srgbClr val="282828"/>
                </a:solidFill>
                <a:latin typeface="+mn-lt"/>
              </a:rPr>
              <a:t>First.Time.Visits</a:t>
            </a:r>
            <a:r>
              <a:rPr lang="en-US" sz="1800" dirty="0">
                <a:solidFill>
                  <a:srgbClr val="282828"/>
                </a:solidFill>
                <a:latin typeface="+mn-lt"/>
              </a:rPr>
              <a:t>, </a:t>
            </a:r>
            <a:r>
              <a:rPr lang="en-US" sz="1800" dirty="0" err="1">
                <a:solidFill>
                  <a:srgbClr val="282828"/>
                </a:solidFill>
                <a:latin typeface="+mn-lt"/>
              </a:rPr>
              <a:t>Returning.Visits</a:t>
            </a:r>
            <a:r>
              <a:rPr lang="en-US" sz="1800" dirty="0">
                <a:solidFill>
                  <a:srgbClr val="282828"/>
                </a:solidFill>
                <a:latin typeface="+mn-lt"/>
              </a:rPr>
              <a:t>) are </a:t>
            </a:r>
            <a:r>
              <a:rPr lang="en-US" sz="1800" b="1" dirty="0">
                <a:solidFill>
                  <a:srgbClr val="282828"/>
                </a:solidFill>
                <a:latin typeface="+mn-lt"/>
              </a:rPr>
              <a:t>significant </a:t>
            </a:r>
          </a:p>
        </p:txBody>
      </p:sp>
    </p:spTree>
    <p:extLst>
      <p:ext uri="{BB962C8B-B14F-4D97-AF65-F5344CB8AC3E}">
        <p14:creationId xmlns:p14="http://schemas.microsoft.com/office/powerpoint/2010/main" val="3702055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5" name="Rectangle 134">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4D9EC9A4-0E17-C44F-A7AB-94FB75226C3F}"/>
              </a:ext>
            </a:extLst>
          </p:cNvPr>
          <p:cNvSpPr txBox="1"/>
          <p:nvPr/>
        </p:nvSpPr>
        <p:spPr>
          <a:xfrm>
            <a:off x="16059150" y="4314825"/>
            <a:ext cx="184731" cy="369332"/>
          </a:xfrm>
          <a:prstGeom prst="rect">
            <a:avLst/>
          </a:prstGeom>
          <a:noFill/>
          <a:ln>
            <a:solidFill>
              <a:srgbClr val="0070C0"/>
            </a:solidFill>
          </a:ln>
        </p:spPr>
        <p:txBody>
          <a:bodyPr wrap="none" rtlCol="0">
            <a:spAutoFit/>
          </a:bodyPr>
          <a:lstStyle/>
          <a:p>
            <a:endParaRPr lang="en-US" dirty="0"/>
          </a:p>
        </p:txBody>
      </p:sp>
      <p:sp>
        <p:nvSpPr>
          <p:cNvPr id="21" name="Title 5">
            <a:extLst>
              <a:ext uri="{FF2B5EF4-FFF2-40B4-BE49-F238E27FC236}">
                <a16:creationId xmlns:a16="http://schemas.microsoft.com/office/drawing/2014/main" id="{F581B0F6-A06D-6341-8C88-BDC5EA56CE73}"/>
              </a:ext>
            </a:extLst>
          </p:cNvPr>
          <p:cNvSpPr>
            <a:spLocks noGrp="1"/>
          </p:cNvSpPr>
          <p:nvPr>
            <p:ph type="title"/>
          </p:nvPr>
        </p:nvSpPr>
        <p:spPr>
          <a:xfrm>
            <a:off x="838199" y="365125"/>
            <a:ext cx="12374217" cy="1325563"/>
          </a:xfrm>
        </p:spPr>
        <p:txBody>
          <a:bodyPr>
            <a:noAutofit/>
          </a:bodyPr>
          <a:lstStyle/>
          <a:p>
            <a:r>
              <a:rPr lang="en-US" sz="3200" dirty="0">
                <a:solidFill>
                  <a:srgbClr val="282828"/>
                </a:solidFill>
                <a:latin typeface="+mn-lt"/>
              </a:rPr>
              <a:t>Model 4 – MLR with correlated errors </a:t>
            </a:r>
          </a:p>
        </p:txBody>
      </p:sp>
      <p:sp>
        <p:nvSpPr>
          <p:cNvPr id="22" name="Rectangle 21">
            <a:extLst>
              <a:ext uri="{FF2B5EF4-FFF2-40B4-BE49-F238E27FC236}">
                <a16:creationId xmlns:a16="http://schemas.microsoft.com/office/drawing/2014/main" id="{65B80DE0-F2FD-764D-A024-BFB44251D30D}"/>
              </a:ext>
            </a:extLst>
          </p:cNvPr>
          <p:cNvSpPr/>
          <p:nvPr/>
        </p:nvSpPr>
        <p:spPr>
          <a:xfrm>
            <a:off x="360902" y="1378408"/>
            <a:ext cx="11433533" cy="1661993"/>
          </a:xfrm>
          <a:prstGeom prst="rect">
            <a:avLst/>
          </a:prstGeom>
        </p:spPr>
        <p:txBody>
          <a:bodyPr wrap="square">
            <a:spAutoFit/>
          </a:bodyPr>
          <a:lstStyle/>
          <a:p>
            <a:endParaRPr lang="en-US" sz="2400" dirty="0"/>
          </a:p>
          <a:p>
            <a:pPr marL="285750" indent="-285750">
              <a:buFont typeface="Arial" panose="020B0604020202020204" pitchFamily="34" charset="0"/>
              <a:buChar char="•"/>
            </a:pPr>
            <a:endParaRPr lang="en-US" sz="2000" b="1" dirty="0"/>
          </a:p>
          <a:p>
            <a:pPr marL="285750" indent="-285750">
              <a:buFont typeface="Arial" panose="020B0604020202020204" pitchFamily="34" charset="0"/>
              <a:buChar char="•"/>
            </a:pPr>
            <a:endParaRPr lang="en-US" sz="2000" dirty="0">
              <a:solidFill>
                <a:srgbClr val="282828"/>
              </a:solidFill>
            </a:endParaRPr>
          </a:p>
          <a:p>
            <a:r>
              <a:rPr lang="en-US" sz="2000" b="1" i="1" dirty="0"/>
              <a:t> </a:t>
            </a:r>
          </a:p>
          <a:p>
            <a:pPr marL="285750" indent="-285750">
              <a:buFont typeface="Arial" panose="020B0604020202020204" pitchFamily="34" charset="0"/>
              <a:buChar char="•"/>
            </a:pPr>
            <a:endParaRPr lang="en-US" dirty="0"/>
          </a:p>
        </p:txBody>
      </p:sp>
      <p:sp>
        <p:nvSpPr>
          <p:cNvPr id="16" name="Title 5">
            <a:extLst>
              <a:ext uri="{FF2B5EF4-FFF2-40B4-BE49-F238E27FC236}">
                <a16:creationId xmlns:a16="http://schemas.microsoft.com/office/drawing/2014/main" id="{2DC62F95-CF50-4342-904C-5802728C143A}"/>
              </a:ext>
            </a:extLst>
          </p:cNvPr>
          <p:cNvSpPr txBox="1">
            <a:spLocks/>
          </p:cNvSpPr>
          <p:nvPr/>
        </p:nvSpPr>
        <p:spPr>
          <a:xfrm>
            <a:off x="7227111" y="2241241"/>
            <a:ext cx="1890093" cy="80703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i="1" dirty="0">
                <a:solidFill>
                  <a:srgbClr val="282828"/>
                </a:solidFill>
                <a:latin typeface="+mn-lt"/>
              </a:rPr>
              <a:t>ASE = 10402.91</a:t>
            </a:r>
            <a:endParaRPr lang="en-US" sz="1800" b="1" i="1" dirty="0">
              <a:solidFill>
                <a:srgbClr val="282828"/>
              </a:solidFill>
              <a:latin typeface="+mn-lt"/>
            </a:endParaRPr>
          </a:p>
        </p:txBody>
      </p:sp>
      <p:sp>
        <p:nvSpPr>
          <p:cNvPr id="4" name="Rectangle 3">
            <a:extLst>
              <a:ext uri="{FF2B5EF4-FFF2-40B4-BE49-F238E27FC236}">
                <a16:creationId xmlns:a16="http://schemas.microsoft.com/office/drawing/2014/main" id="{916F2B7B-9474-674E-868D-2EBB78BB99E4}"/>
              </a:ext>
            </a:extLst>
          </p:cNvPr>
          <p:cNvSpPr/>
          <p:nvPr/>
        </p:nvSpPr>
        <p:spPr>
          <a:xfrm>
            <a:off x="397185" y="5908100"/>
            <a:ext cx="13256244" cy="584775"/>
          </a:xfrm>
          <a:prstGeom prst="rect">
            <a:avLst/>
          </a:prstGeom>
        </p:spPr>
        <p:txBody>
          <a:bodyPr wrap="square">
            <a:spAutoFit/>
          </a:bodyPr>
          <a:lstStyle/>
          <a:p>
            <a:r>
              <a:rPr lang="en-US" sz="1600" b="1" i="1" dirty="0"/>
              <a:t>Final MLR model </a:t>
            </a:r>
          </a:p>
          <a:p>
            <a:pPr marL="742950" lvl="1" indent="-285750">
              <a:buFont typeface="Arial" panose="020B0604020202020204" pitchFamily="34" charset="0"/>
              <a:buChar char="•"/>
            </a:pPr>
            <a:r>
              <a:rPr lang="en-US" sz="1600" dirty="0"/>
              <a:t>Expected Daily Website Visit = 163.4299-0.4576*(Day)+2.5905*(</a:t>
            </a:r>
            <a:r>
              <a:rPr lang="en-US" sz="1600" dirty="0" err="1"/>
              <a:t>Unique.Visits</a:t>
            </a:r>
            <a:r>
              <a:rPr lang="en-US" sz="1600" dirty="0"/>
              <a:t>)-1.3678*(</a:t>
            </a:r>
            <a:r>
              <a:rPr lang="en-US" sz="1600" dirty="0" err="1"/>
              <a:t>First.Time.Visits</a:t>
            </a:r>
            <a:r>
              <a:rPr lang="en-US" sz="1600" dirty="0"/>
              <a:t>)-0.3087*(</a:t>
            </a:r>
            <a:r>
              <a:rPr lang="en-US" sz="1600" dirty="0" err="1"/>
              <a:t>Returning.Visits</a:t>
            </a:r>
            <a:r>
              <a:rPr lang="en-US" sz="1600" dirty="0"/>
              <a:t>)</a:t>
            </a:r>
          </a:p>
        </p:txBody>
      </p:sp>
      <p:pic>
        <p:nvPicPr>
          <p:cNvPr id="15" name="Picture 14">
            <a:extLst>
              <a:ext uri="{FF2B5EF4-FFF2-40B4-BE49-F238E27FC236}">
                <a16:creationId xmlns:a16="http://schemas.microsoft.com/office/drawing/2014/main" id="{EB50E02F-E886-6B44-93D8-568E77DC5CF5}"/>
              </a:ext>
            </a:extLst>
          </p:cNvPr>
          <p:cNvPicPr>
            <a:picLocks noChangeAspect="1"/>
          </p:cNvPicPr>
          <p:nvPr/>
        </p:nvPicPr>
        <p:blipFill>
          <a:blip r:embed="rId3"/>
          <a:stretch>
            <a:fillRect/>
          </a:stretch>
        </p:blipFill>
        <p:spPr>
          <a:xfrm>
            <a:off x="7060115" y="3553589"/>
            <a:ext cx="3863258" cy="1983992"/>
          </a:xfrm>
          <a:prstGeom prst="rect">
            <a:avLst/>
          </a:prstGeom>
        </p:spPr>
      </p:pic>
      <p:sp>
        <p:nvSpPr>
          <p:cNvPr id="17" name="Title 5">
            <a:extLst>
              <a:ext uri="{FF2B5EF4-FFF2-40B4-BE49-F238E27FC236}">
                <a16:creationId xmlns:a16="http://schemas.microsoft.com/office/drawing/2014/main" id="{49B00FE0-98AF-DE4D-B3D0-B0289F6A46C6}"/>
              </a:ext>
            </a:extLst>
          </p:cNvPr>
          <p:cNvSpPr txBox="1">
            <a:spLocks/>
          </p:cNvSpPr>
          <p:nvPr/>
        </p:nvSpPr>
        <p:spPr>
          <a:xfrm>
            <a:off x="7471656" y="2883733"/>
            <a:ext cx="1890093" cy="80703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i="1" dirty="0">
                <a:solidFill>
                  <a:srgbClr val="282828"/>
                </a:solidFill>
                <a:latin typeface="+mn-lt"/>
              </a:rPr>
              <a:t>Residual ACF plot</a:t>
            </a:r>
          </a:p>
          <a:p>
            <a:r>
              <a:rPr lang="en-US" sz="1800" i="1" dirty="0">
                <a:solidFill>
                  <a:srgbClr val="282828"/>
                </a:solidFill>
                <a:latin typeface="+mn-lt"/>
              </a:rPr>
              <a:t>P value = 0.7612</a:t>
            </a:r>
            <a:endParaRPr lang="en-US" sz="1800" b="1" i="1" dirty="0">
              <a:solidFill>
                <a:srgbClr val="282828"/>
              </a:solidFill>
              <a:latin typeface="+mn-lt"/>
            </a:endParaRPr>
          </a:p>
        </p:txBody>
      </p:sp>
      <p:pic>
        <p:nvPicPr>
          <p:cNvPr id="5" name="Picture 4" descr="Chart, histogram&#10;&#10;Description automatically generated">
            <a:extLst>
              <a:ext uri="{FF2B5EF4-FFF2-40B4-BE49-F238E27FC236}">
                <a16:creationId xmlns:a16="http://schemas.microsoft.com/office/drawing/2014/main" id="{AD02A530-7772-EC40-925F-A91462083204}"/>
              </a:ext>
            </a:extLst>
          </p:cNvPr>
          <p:cNvPicPr>
            <a:picLocks noChangeAspect="1"/>
          </p:cNvPicPr>
          <p:nvPr/>
        </p:nvPicPr>
        <p:blipFill>
          <a:blip r:embed="rId4"/>
          <a:stretch>
            <a:fillRect/>
          </a:stretch>
        </p:blipFill>
        <p:spPr>
          <a:xfrm>
            <a:off x="651754" y="1897159"/>
            <a:ext cx="6257931" cy="3545856"/>
          </a:xfrm>
          <a:prstGeom prst="rect">
            <a:avLst/>
          </a:prstGeom>
        </p:spPr>
      </p:pic>
      <p:sp>
        <p:nvSpPr>
          <p:cNvPr id="18" name="Down Arrow 17">
            <a:extLst>
              <a:ext uri="{FF2B5EF4-FFF2-40B4-BE49-F238E27FC236}">
                <a16:creationId xmlns:a16="http://schemas.microsoft.com/office/drawing/2014/main" id="{022EF829-6F02-B148-BDC3-DE6B6C2EF083}"/>
              </a:ext>
            </a:extLst>
          </p:cNvPr>
          <p:cNvSpPr/>
          <p:nvPr/>
        </p:nvSpPr>
        <p:spPr>
          <a:xfrm rot="13043315">
            <a:off x="6789073" y="2556310"/>
            <a:ext cx="208666" cy="1103928"/>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055004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5" name="Rectangle 134">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4D9EC9A4-0E17-C44F-A7AB-94FB75226C3F}"/>
              </a:ext>
            </a:extLst>
          </p:cNvPr>
          <p:cNvSpPr txBox="1"/>
          <p:nvPr/>
        </p:nvSpPr>
        <p:spPr>
          <a:xfrm>
            <a:off x="16059150" y="4314825"/>
            <a:ext cx="184731" cy="369332"/>
          </a:xfrm>
          <a:prstGeom prst="rect">
            <a:avLst/>
          </a:prstGeom>
          <a:noFill/>
          <a:ln>
            <a:solidFill>
              <a:srgbClr val="0070C0"/>
            </a:solidFill>
          </a:ln>
        </p:spPr>
        <p:txBody>
          <a:bodyPr wrap="none" rtlCol="0">
            <a:spAutoFit/>
          </a:bodyPr>
          <a:lstStyle/>
          <a:p>
            <a:endParaRPr lang="en-US" dirty="0"/>
          </a:p>
        </p:txBody>
      </p:sp>
      <p:sp>
        <p:nvSpPr>
          <p:cNvPr id="21" name="Title 5">
            <a:extLst>
              <a:ext uri="{FF2B5EF4-FFF2-40B4-BE49-F238E27FC236}">
                <a16:creationId xmlns:a16="http://schemas.microsoft.com/office/drawing/2014/main" id="{F581B0F6-A06D-6341-8C88-BDC5EA56CE73}"/>
              </a:ext>
            </a:extLst>
          </p:cNvPr>
          <p:cNvSpPr>
            <a:spLocks noGrp="1"/>
          </p:cNvSpPr>
          <p:nvPr>
            <p:ph type="title"/>
          </p:nvPr>
        </p:nvSpPr>
        <p:spPr>
          <a:xfrm>
            <a:off x="838199" y="365125"/>
            <a:ext cx="12374217" cy="1325563"/>
          </a:xfrm>
        </p:spPr>
        <p:txBody>
          <a:bodyPr>
            <a:noAutofit/>
          </a:bodyPr>
          <a:lstStyle/>
          <a:p>
            <a:r>
              <a:rPr lang="en-US" sz="3200" dirty="0">
                <a:solidFill>
                  <a:srgbClr val="282828"/>
                </a:solidFill>
                <a:latin typeface="+mn-lt"/>
              </a:rPr>
              <a:t>Model 4 – MLR with correlated errors – Using forecasted regressors </a:t>
            </a:r>
          </a:p>
        </p:txBody>
      </p:sp>
      <p:sp>
        <p:nvSpPr>
          <p:cNvPr id="22" name="Rectangle 21">
            <a:extLst>
              <a:ext uri="{FF2B5EF4-FFF2-40B4-BE49-F238E27FC236}">
                <a16:creationId xmlns:a16="http://schemas.microsoft.com/office/drawing/2014/main" id="{65B80DE0-F2FD-764D-A024-BFB44251D30D}"/>
              </a:ext>
            </a:extLst>
          </p:cNvPr>
          <p:cNvSpPr/>
          <p:nvPr/>
        </p:nvSpPr>
        <p:spPr>
          <a:xfrm>
            <a:off x="360902" y="1378408"/>
            <a:ext cx="11433533" cy="1661993"/>
          </a:xfrm>
          <a:prstGeom prst="rect">
            <a:avLst/>
          </a:prstGeom>
        </p:spPr>
        <p:txBody>
          <a:bodyPr wrap="square">
            <a:spAutoFit/>
          </a:bodyPr>
          <a:lstStyle/>
          <a:p>
            <a:endParaRPr lang="en-US" sz="2400" dirty="0"/>
          </a:p>
          <a:p>
            <a:pPr marL="285750" indent="-285750">
              <a:buFont typeface="Arial" panose="020B0604020202020204" pitchFamily="34" charset="0"/>
              <a:buChar char="•"/>
            </a:pPr>
            <a:endParaRPr lang="en-US" sz="2000" b="1" dirty="0"/>
          </a:p>
          <a:p>
            <a:pPr marL="285750" indent="-285750">
              <a:buFont typeface="Arial" panose="020B0604020202020204" pitchFamily="34" charset="0"/>
              <a:buChar char="•"/>
            </a:pPr>
            <a:endParaRPr lang="en-US" sz="2000" dirty="0">
              <a:solidFill>
                <a:srgbClr val="282828"/>
              </a:solidFill>
            </a:endParaRPr>
          </a:p>
          <a:p>
            <a:r>
              <a:rPr lang="en-US" sz="2000" b="1" i="1" dirty="0"/>
              <a:t> </a:t>
            </a:r>
          </a:p>
          <a:p>
            <a:pPr marL="285750" indent="-285750">
              <a:buFont typeface="Arial" panose="020B0604020202020204" pitchFamily="34" charset="0"/>
              <a:buChar char="•"/>
            </a:pPr>
            <a:endParaRPr lang="en-US" dirty="0"/>
          </a:p>
        </p:txBody>
      </p:sp>
      <p:pic>
        <p:nvPicPr>
          <p:cNvPr id="14" name="Picture 13">
            <a:extLst>
              <a:ext uri="{FF2B5EF4-FFF2-40B4-BE49-F238E27FC236}">
                <a16:creationId xmlns:a16="http://schemas.microsoft.com/office/drawing/2014/main" id="{151CD8AD-254D-0146-B85D-E75140AA4C83}"/>
              </a:ext>
            </a:extLst>
          </p:cNvPr>
          <p:cNvPicPr>
            <a:picLocks noChangeAspect="1"/>
          </p:cNvPicPr>
          <p:nvPr/>
        </p:nvPicPr>
        <p:blipFill>
          <a:blip r:embed="rId3"/>
          <a:stretch>
            <a:fillRect/>
          </a:stretch>
        </p:blipFill>
        <p:spPr>
          <a:xfrm>
            <a:off x="5745301" y="2564761"/>
            <a:ext cx="6248160" cy="3518108"/>
          </a:xfrm>
          <a:prstGeom prst="rect">
            <a:avLst/>
          </a:prstGeom>
        </p:spPr>
      </p:pic>
      <p:sp>
        <p:nvSpPr>
          <p:cNvPr id="19" name="Rectangle 18">
            <a:extLst>
              <a:ext uri="{FF2B5EF4-FFF2-40B4-BE49-F238E27FC236}">
                <a16:creationId xmlns:a16="http://schemas.microsoft.com/office/drawing/2014/main" id="{B8DA6B08-0C88-EC4D-AEF5-DEEF602E5AD1}"/>
              </a:ext>
            </a:extLst>
          </p:cNvPr>
          <p:cNvSpPr/>
          <p:nvPr/>
        </p:nvSpPr>
        <p:spPr>
          <a:xfrm>
            <a:off x="360902" y="1378408"/>
            <a:ext cx="5205395" cy="1046440"/>
          </a:xfrm>
          <a:prstGeom prst="rect">
            <a:avLst/>
          </a:prstGeom>
        </p:spPr>
        <p:txBody>
          <a:bodyPr wrap="square">
            <a:spAutoFit/>
          </a:bodyPr>
          <a:lstStyle/>
          <a:p>
            <a:endParaRPr lang="en-US" sz="2400" dirty="0"/>
          </a:p>
          <a:p>
            <a:pPr marL="285750" indent="-285750">
              <a:buFont typeface="Arial" panose="020B0604020202020204" pitchFamily="34" charset="0"/>
              <a:buChar char="•"/>
            </a:pPr>
            <a:r>
              <a:rPr lang="en-US" sz="2000" b="1" i="1" dirty="0"/>
              <a:t>Short term prediction – 20 days ahead</a:t>
            </a:r>
          </a:p>
          <a:p>
            <a:pPr marL="285750" indent="-285750">
              <a:buFont typeface="Arial" panose="020B0604020202020204" pitchFamily="34" charset="0"/>
              <a:buChar char="•"/>
            </a:pPr>
            <a:endParaRPr lang="en-US" dirty="0"/>
          </a:p>
        </p:txBody>
      </p:sp>
      <p:sp>
        <p:nvSpPr>
          <p:cNvPr id="20" name="Rectangle 19">
            <a:extLst>
              <a:ext uri="{FF2B5EF4-FFF2-40B4-BE49-F238E27FC236}">
                <a16:creationId xmlns:a16="http://schemas.microsoft.com/office/drawing/2014/main" id="{C9F6E456-2463-3E40-A5B4-7D3456D89087}"/>
              </a:ext>
            </a:extLst>
          </p:cNvPr>
          <p:cNvSpPr/>
          <p:nvPr/>
        </p:nvSpPr>
        <p:spPr>
          <a:xfrm>
            <a:off x="6390801" y="1378408"/>
            <a:ext cx="5205395" cy="1046440"/>
          </a:xfrm>
          <a:prstGeom prst="rect">
            <a:avLst/>
          </a:prstGeom>
        </p:spPr>
        <p:txBody>
          <a:bodyPr wrap="square">
            <a:spAutoFit/>
          </a:bodyPr>
          <a:lstStyle/>
          <a:p>
            <a:endParaRPr lang="en-US" sz="2400" dirty="0"/>
          </a:p>
          <a:p>
            <a:pPr marL="285750" indent="-285750">
              <a:buFont typeface="Arial" panose="020B0604020202020204" pitchFamily="34" charset="0"/>
              <a:buChar char="•"/>
            </a:pPr>
            <a:r>
              <a:rPr lang="en-US" sz="2000" b="1" i="1" dirty="0"/>
              <a:t>Long term prediction – 200 days ahead</a:t>
            </a:r>
          </a:p>
          <a:p>
            <a:pPr marL="285750" indent="-285750">
              <a:buFont typeface="Arial" panose="020B0604020202020204" pitchFamily="34" charset="0"/>
              <a:buChar char="•"/>
            </a:pPr>
            <a:endParaRPr lang="en-US" dirty="0"/>
          </a:p>
        </p:txBody>
      </p:sp>
      <p:pic>
        <p:nvPicPr>
          <p:cNvPr id="8" name="Picture 7" descr="Chart, histogram&#10;&#10;Description automatically generated">
            <a:extLst>
              <a:ext uri="{FF2B5EF4-FFF2-40B4-BE49-F238E27FC236}">
                <a16:creationId xmlns:a16="http://schemas.microsoft.com/office/drawing/2014/main" id="{0B528781-8832-F848-8A3C-D900CB05F51B}"/>
              </a:ext>
            </a:extLst>
          </p:cNvPr>
          <p:cNvPicPr>
            <a:picLocks noChangeAspect="1"/>
          </p:cNvPicPr>
          <p:nvPr/>
        </p:nvPicPr>
        <p:blipFill>
          <a:blip r:embed="rId4"/>
          <a:stretch>
            <a:fillRect/>
          </a:stretch>
        </p:blipFill>
        <p:spPr>
          <a:xfrm>
            <a:off x="264338" y="2598524"/>
            <a:ext cx="5794556" cy="3466056"/>
          </a:xfrm>
          <a:prstGeom prst="rect">
            <a:avLst/>
          </a:prstGeom>
        </p:spPr>
      </p:pic>
    </p:spTree>
    <p:extLst>
      <p:ext uri="{BB962C8B-B14F-4D97-AF65-F5344CB8AC3E}">
        <p14:creationId xmlns:p14="http://schemas.microsoft.com/office/powerpoint/2010/main" val="25763121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5" name="Rectangle 134">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2975E21D-6C84-094F-9ECC-5572D4CDCEE4}"/>
              </a:ext>
            </a:extLst>
          </p:cNvPr>
          <p:cNvSpPr>
            <a:spLocks noGrp="1"/>
          </p:cNvSpPr>
          <p:nvPr>
            <p:ph type="title"/>
          </p:nvPr>
        </p:nvSpPr>
        <p:spPr/>
        <p:txBody>
          <a:bodyPr>
            <a:noAutofit/>
          </a:bodyPr>
          <a:lstStyle/>
          <a:p>
            <a:r>
              <a:rPr lang="en-US" sz="3600" dirty="0">
                <a:solidFill>
                  <a:srgbClr val="282828"/>
                </a:solidFill>
                <a:latin typeface="+mn-lt"/>
              </a:rPr>
              <a:t>Introduction</a:t>
            </a:r>
            <a:endParaRPr lang="en-US" sz="2800" dirty="0">
              <a:solidFill>
                <a:srgbClr val="282828"/>
              </a:solidFill>
              <a:latin typeface="+mn-lt"/>
            </a:endParaRPr>
          </a:p>
        </p:txBody>
      </p:sp>
      <p:sp>
        <p:nvSpPr>
          <p:cNvPr id="13" name="TextBox 12">
            <a:extLst>
              <a:ext uri="{FF2B5EF4-FFF2-40B4-BE49-F238E27FC236}">
                <a16:creationId xmlns:a16="http://schemas.microsoft.com/office/drawing/2014/main" id="{4D9EC9A4-0E17-C44F-A7AB-94FB75226C3F}"/>
              </a:ext>
            </a:extLst>
          </p:cNvPr>
          <p:cNvSpPr txBox="1"/>
          <p:nvPr/>
        </p:nvSpPr>
        <p:spPr>
          <a:xfrm>
            <a:off x="16059150" y="4314825"/>
            <a:ext cx="184731" cy="369332"/>
          </a:xfrm>
          <a:prstGeom prst="rect">
            <a:avLst/>
          </a:prstGeom>
          <a:noFill/>
          <a:ln>
            <a:solidFill>
              <a:srgbClr val="0070C0"/>
            </a:solidFill>
          </a:ln>
        </p:spPr>
        <p:txBody>
          <a:bodyPr wrap="none" rtlCol="0">
            <a:spAutoFit/>
          </a:bodyPr>
          <a:lstStyle/>
          <a:p>
            <a:endParaRPr lang="en-US" dirty="0"/>
          </a:p>
        </p:txBody>
      </p:sp>
      <p:sp>
        <p:nvSpPr>
          <p:cNvPr id="2" name="Rectangle 1">
            <a:extLst>
              <a:ext uri="{FF2B5EF4-FFF2-40B4-BE49-F238E27FC236}">
                <a16:creationId xmlns:a16="http://schemas.microsoft.com/office/drawing/2014/main" id="{385D5A1C-A34A-644B-9602-773C22F6664F}"/>
              </a:ext>
            </a:extLst>
          </p:cNvPr>
          <p:cNvSpPr/>
          <p:nvPr/>
        </p:nvSpPr>
        <p:spPr>
          <a:xfrm>
            <a:off x="572493" y="1852612"/>
            <a:ext cx="10079421" cy="5786199"/>
          </a:xfrm>
          <a:prstGeom prst="rect">
            <a:avLst/>
          </a:prstGeom>
        </p:spPr>
        <p:txBody>
          <a:bodyPr wrap="square">
            <a:spAutoFit/>
          </a:bodyPr>
          <a:lstStyle/>
          <a:p>
            <a:pPr marL="285750" indent="-285750">
              <a:buFont typeface="Arial" panose="020B0604020202020204" pitchFamily="34" charset="0"/>
              <a:buChar char="•"/>
            </a:pPr>
            <a:r>
              <a:rPr lang="en-US" sz="2400" dirty="0"/>
              <a:t>Background</a:t>
            </a:r>
          </a:p>
          <a:p>
            <a:pPr marL="285750" indent="-285750">
              <a:buFont typeface="Arial" panose="020B0604020202020204" pitchFamily="34" charset="0"/>
              <a:buChar char="•"/>
            </a:pPr>
            <a:r>
              <a:rPr lang="en-US" sz="2400" dirty="0"/>
              <a:t>Data type –  Daily Website Visitors</a:t>
            </a:r>
          </a:p>
          <a:p>
            <a:pPr marL="914400" lvl="1" indent="-457200">
              <a:buFontTx/>
              <a:buChar char="-"/>
            </a:pPr>
            <a:r>
              <a:rPr lang="en-US" sz="2400" dirty="0"/>
              <a:t>Original data : 2100 entries</a:t>
            </a:r>
          </a:p>
          <a:p>
            <a:pPr marL="914400" lvl="1" indent="-457200">
              <a:buFontTx/>
              <a:buChar char="-"/>
            </a:pPr>
            <a:r>
              <a:rPr lang="en-US" sz="2400" dirty="0"/>
              <a:t>Reduced data : 500 entries</a:t>
            </a:r>
          </a:p>
          <a:p>
            <a:pPr marL="914400" lvl="1" indent="-457200">
              <a:buFontTx/>
              <a:buChar char="-"/>
            </a:pPr>
            <a:r>
              <a:rPr lang="en-US" sz="2400" dirty="0"/>
              <a:t>4 variables (Page Loads, Unique Visits, First Time visits, Returning visits ) </a:t>
            </a:r>
          </a:p>
          <a:p>
            <a:pPr marL="914400" lvl="1" indent="-457200">
              <a:buFontTx/>
              <a:buChar char="-"/>
            </a:pPr>
            <a:endParaRPr lang="en-US" sz="2400" dirty="0"/>
          </a:p>
          <a:p>
            <a:pPr marL="285750" indent="-285750">
              <a:buFont typeface="Arial" panose="020B0604020202020204" pitchFamily="34" charset="0"/>
              <a:buChar char="•"/>
            </a:pPr>
            <a:r>
              <a:rPr lang="en-US" sz="2400" dirty="0"/>
              <a:t>Response variable </a:t>
            </a:r>
          </a:p>
          <a:p>
            <a:pPr marL="914400" lvl="1" indent="-457200">
              <a:buFontTx/>
              <a:buChar char="-"/>
            </a:pPr>
            <a:r>
              <a:rPr lang="en-US" sz="2400" dirty="0"/>
              <a:t>Page Loads</a:t>
            </a:r>
          </a:p>
          <a:p>
            <a:pPr marL="914400" lvl="1" indent="-457200">
              <a:buFontTx/>
              <a:buChar char="-"/>
            </a:pPr>
            <a:endParaRPr lang="en-US" sz="2400" dirty="0"/>
          </a:p>
          <a:p>
            <a:pPr marL="285750" indent="-285750">
              <a:buFont typeface="Arial" panose="020B0604020202020204" pitchFamily="34" charset="0"/>
              <a:buChar char="•"/>
            </a:pPr>
            <a:r>
              <a:rPr lang="en-US" sz="2400" dirty="0"/>
              <a:t>Model fitting</a:t>
            </a:r>
          </a:p>
          <a:p>
            <a:pPr marL="914400" lvl="1" indent="-457200">
              <a:buFontTx/>
              <a:buChar char="-"/>
            </a:pPr>
            <a:r>
              <a:rPr lang="en-US" sz="2400" dirty="0"/>
              <a:t>ARMA, ARIMA =&gt; Univariate models</a:t>
            </a:r>
          </a:p>
          <a:p>
            <a:pPr marL="914400" lvl="1" indent="-457200">
              <a:buFontTx/>
              <a:buChar char="-"/>
            </a:pPr>
            <a:r>
              <a:rPr lang="en-US" sz="2400" dirty="0"/>
              <a:t>MLR, VAR and NN =&gt; Multivariate models</a:t>
            </a:r>
          </a:p>
          <a:p>
            <a:pPr marL="914400" lvl="1" indent="-457200">
              <a:buFontTx/>
              <a:buChar char="-"/>
            </a:pPr>
            <a:endParaRPr lang="en-US" sz="2400" dirty="0"/>
          </a:p>
          <a:p>
            <a:endParaRPr lang="en-US" sz="2000" dirty="0"/>
          </a:p>
          <a:p>
            <a:pPr marL="800100" lvl="1" indent="-342900">
              <a:buFontTx/>
              <a:buChar char="-"/>
            </a:pPr>
            <a:endParaRPr lang="en-US" sz="2000" dirty="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3176244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9" end="9"/>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
                                            <p:txEl>
                                              <p:pRg st="10" end="1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5" name="Rectangle 134">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4D9EC9A4-0E17-C44F-A7AB-94FB75226C3F}"/>
              </a:ext>
            </a:extLst>
          </p:cNvPr>
          <p:cNvSpPr txBox="1"/>
          <p:nvPr/>
        </p:nvSpPr>
        <p:spPr>
          <a:xfrm>
            <a:off x="16059150" y="4314825"/>
            <a:ext cx="184731" cy="369332"/>
          </a:xfrm>
          <a:prstGeom prst="rect">
            <a:avLst/>
          </a:prstGeom>
          <a:noFill/>
          <a:ln>
            <a:solidFill>
              <a:srgbClr val="0070C0"/>
            </a:solidFill>
          </a:ln>
        </p:spPr>
        <p:txBody>
          <a:bodyPr wrap="none" rtlCol="0">
            <a:spAutoFit/>
          </a:bodyPr>
          <a:lstStyle/>
          <a:p>
            <a:endParaRPr lang="en-US" dirty="0"/>
          </a:p>
        </p:txBody>
      </p:sp>
      <p:sp>
        <p:nvSpPr>
          <p:cNvPr id="21" name="Title 5">
            <a:extLst>
              <a:ext uri="{FF2B5EF4-FFF2-40B4-BE49-F238E27FC236}">
                <a16:creationId xmlns:a16="http://schemas.microsoft.com/office/drawing/2014/main" id="{F581B0F6-A06D-6341-8C88-BDC5EA56CE73}"/>
              </a:ext>
            </a:extLst>
          </p:cNvPr>
          <p:cNvSpPr>
            <a:spLocks noGrp="1"/>
          </p:cNvSpPr>
          <p:nvPr>
            <p:ph type="title"/>
          </p:nvPr>
        </p:nvSpPr>
        <p:spPr>
          <a:xfrm>
            <a:off x="838199" y="365125"/>
            <a:ext cx="12374217" cy="1325563"/>
          </a:xfrm>
        </p:spPr>
        <p:txBody>
          <a:bodyPr>
            <a:noAutofit/>
          </a:bodyPr>
          <a:lstStyle/>
          <a:p>
            <a:r>
              <a:rPr lang="en-US" sz="3200" dirty="0">
                <a:solidFill>
                  <a:srgbClr val="282828"/>
                </a:solidFill>
                <a:latin typeface="+mn-lt"/>
              </a:rPr>
              <a:t>Model 5 – VAR</a:t>
            </a:r>
          </a:p>
        </p:txBody>
      </p:sp>
      <p:sp>
        <p:nvSpPr>
          <p:cNvPr id="22" name="Rectangle 21">
            <a:extLst>
              <a:ext uri="{FF2B5EF4-FFF2-40B4-BE49-F238E27FC236}">
                <a16:creationId xmlns:a16="http://schemas.microsoft.com/office/drawing/2014/main" id="{65B80DE0-F2FD-764D-A024-BFB44251D30D}"/>
              </a:ext>
            </a:extLst>
          </p:cNvPr>
          <p:cNvSpPr/>
          <p:nvPr/>
        </p:nvSpPr>
        <p:spPr>
          <a:xfrm>
            <a:off x="360902" y="1378408"/>
            <a:ext cx="11433533" cy="1661993"/>
          </a:xfrm>
          <a:prstGeom prst="rect">
            <a:avLst/>
          </a:prstGeom>
        </p:spPr>
        <p:txBody>
          <a:bodyPr wrap="square">
            <a:spAutoFit/>
          </a:bodyPr>
          <a:lstStyle/>
          <a:p>
            <a:endParaRPr lang="en-US" sz="2400" dirty="0"/>
          </a:p>
          <a:p>
            <a:pPr marL="285750" indent="-285750">
              <a:buFont typeface="Arial" panose="020B0604020202020204" pitchFamily="34" charset="0"/>
              <a:buChar char="•"/>
            </a:pPr>
            <a:endParaRPr lang="en-US" sz="2000" b="1" dirty="0"/>
          </a:p>
          <a:p>
            <a:pPr marL="285750" indent="-285750">
              <a:buFont typeface="Arial" panose="020B0604020202020204" pitchFamily="34" charset="0"/>
              <a:buChar char="•"/>
            </a:pPr>
            <a:endParaRPr lang="en-US" sz="2000" dirty="0">
              <a:solidFill>
                <a:srgbClr val="282828"/>
              </a:solidFill>
            </a:endParaRPr>
          </a:p>
          <a:p>
            <a:r>
              <a:rPr lang="en-US" sz="2000" b="1" i="1" dirty="0"/>
              <a:t> </a:t>
            </a:r>
          </a:p>
          <a:p>
            <a:pPr marL="285750" indent="-285750">
              <a:buFont typeface="Arial" panose="020B0604020202020204" pitchFamily="34" charset="0"/>
              <a:buChar char="•"/>
            </a:pPr>
            <a:endParaRPr lang="en-US" dirty="0"/>
          </a:p>
        </p:txBody>
      </p:sp>
      <p:sp>
        <p:nvSpPr>
          <p:cNvPr id="17" name="Title 5">
            <a:extLst>
              <a:ext uri="{FF2B5EF4-FFF2-40B4-BE49-F238E27FC236}">
                <a16:creationId xmlns:a16="http://schemas.microsoft.com/office/drawing/2014/main" id="{7C2A7162-B72B-3849-9A64-4EE476D49F0A}"/>
              </a:ext>
            </a:extLst>
          </p:cNvPr>
          <p:cNvSpPr txBox="1">
            <a:spLocks/>
          </p:cNvSpPr>
          <p:nvPr/>
        </p:nvSpPr>
        <p:spPr>
          <a:xfrm>
            <a:off x="8392953" y="2499610"/>
            <a:ext cx="2034985"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dirty="0">
                <a:solidFill>
                  <a:srgbClr val="282828"/>
                </a:solidFill>
                <a:latin typeface="+mn-lt"/>
              </a:rPr>
              <a:t>ASE = 1105381</a:t>
            </a:r>
            <a:endParaRPr lang="en-US" sz="1800" b="1" dirty="0">
              <a:solidFill>
                <a:srgbClr val="282828"/>
              </a:solidFill>
              <a:latin typeface="+mn-lt"/>
            </a:endParaRPr>
          </a:p>
        </p:txBody>
      </p:sp>
      <p:pic>
        <p:nvPicPr>
          <p:cNvPr id="3" name="Picture 2" descr="Chart, histogram&#10;&#10;Description automatically generated">
            <a:extLst>
              <a:ext uri="{FF2B5EF4-FFF2-40B4-BE49-F238E27FC236}">
                <a16:creationId xmlns:a16="http://schemas.microsoft.com/office/drawing/2014/main" id="{9069AFA6-588D-B84A-9553-9F495B1CB841}"/>
              </a:ext>
            </a:extLst>
          </p:cNvPr>
          <p:cNvPicPr>
            <a:picLocks noChangeAspect="1"/>
          </p:cNvPicPr>
          <p:nvPr/>
        </p:nvPicPr>
        <p:blipFill>
          <a:blip r:embed="rId3"/>
          <a:stretch>
            <a:fillRect/>
          </a:stretch>
        </p:blipFill>
        <p:spPr>
          <a:xfrm>
            <a:off x="587900" y="1941644"/>
            <a:ext cx="7578055" cy="4383718"/>
          </a:xfrm>
          <a:prstGeom prst="rect">
            <a:avLst/>
          </a:prstGeom>
        </p:spPr>
      </p:pic>
    </p:spTree>
    <p:extLst>
      <p:ext uri="{BB962C8B-B14F-4D97-AF65-F5344CB8AC3E}">
        <p14:creationId xmlns:p14="http://schemas.microsoft.com/office/powerpoint/2010/main" val="12968328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5" name="Rectangle 134">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4D9EC9A4-0E17-C44F-A7AB-94FB75226C3F}"/>
              </a:ext>
            </a:extLst>
          </p:cNvPr>
          <p:cNvSpPr txBox="1"/>
          <p:nvPr/>
        </p:nvSpPr>
        <p:spPr>
          <a:xfrm>
            <a:off x="16059150" y="4314825"/>
            <a:ext cx="184731" cy="369332"/>
          </a:xfrm>
          <a:prstGeom prst="rect">
            <a:avLst/>
          </a:prstGeom>
          <a:noFill/>
          <a:ln>
            <a:solidFill>
              <a:srgbClr val="0070C0"/>
            </a:solidFill>
          </a:ln>
        </p:spPr>
        <p:txBody>
          <a:bodyPr wrap="none" rtlCol="0">
            <a:spAutoFit/>
          </a:bodyPr>
          <a:lstStyle/>
          <a:p>
            <a:endParaRPr lang="en-US" dirty="0"/>
          </a:p>
        </p:txBody>
      </p:sp>
      <p:sp>
        <p:nvSpPr>
          <p:cNvPr id="21" name="Title 5">
            <a:extLst>
              <a:ext uri="{FF2B5EF4-FFF2-40B4-BE49-F238E27FC236}">
                <a16:creationId xmlns:a16="http://schemas.microsoft.com/office/drawing/2014/main" id="{F581B0F6-A06D-6341-8C88-BDC5EA56CE73}"/>
              </a:ext>
            </a:extLst>
          </p:cNvPr>
          <p:cNvSpPr>
            <a:spLocks noGrp="1"/>
          </p:cNvSpPr>
          <p:nvPr>
            <p:ph type="title"/>
          </p:nvPr>
        </p:nvSpPr>
        <p:spPr>
          <a:xfrm>
            <a:off x="838199" y="365125"/>
            <a:ext cx="12374217" cy="1325563"/>
          </a:xfrm>
        </p:spPr>
        <p:txBody>
          <a:bodyPr>
            <a:noAutofit/>
          </a:bodyPr>
          <a:lstStyle/>
          <a:p>
            <a:r>
              <a:rPr lang="en-US" sz="3200" dirty="0">
                <a:solidFill>
                  <a:srgbClr val="282828"/>
                </a:solidFill>
                <a:latin typeface="+mn-lt"/>
              </a:rPr>
              <a:t>Model 5 – VAR</a:t>
            </a:r>
          </a:p>
        </p:txBody>
      </p:sp>
      <p:grpSp>
        <p:nvGrpSpPr>
          <p:cNvPr id="4" name="Group 3">
            <a:extLst>
              <a:ext uri="{FF2B5EF4-FFF2-40B4-BE49-F238E27FC236}">
                <a16:creationId xmlns:a16="http://schemas.microsoft.com/office/drawing/2014/main" id="{6518B161-F323-6749-BB45-B0F6574CDE24}"/>
              </a:ext>
            </a:extLst>
          </p:cNvPr>
          <p:cNvGrpSpPr/>
          <p:nvPr/>
        </p:nvGrpSpPr>
        <p:grpSpPr>
          <a:xfrm>
            <a:off x="360902" y="1532238"/>
            <a:ext cx="11526298" cy="5149916"/>
            <a:chOff x="360902" y="1378408"/>
            <a:chExt cx="11433533" cy="5082072"/>
          </a:xfrm>
        </p:grpSpPr>
        <p:sp>
          <p:nvSpPr>
            <p:cNvPr id="22" name="Rectangle 21">
              <a:extLst>
                <a:ext uri="{FF2B5EF4-FFF2-40B4-BE49-F238E27FC236}">
                  <a16:creationId xmlns:a16="http://schemas.microsoft.com/office/drawing/2014/main" id="{65B80DE0-F2FD-764D-A024-BFB44251D30D}"/>
                </a:ext>
              </a:extLst>
            </p:cNvPr>
            <p:cNvSpPr/>
            <p:nvPr/>
          </p:nvSpPr>
          <p:spPr>
            <a:xfrm>
              <a:off x="360902" y="1378408"/>
              <a:ext cx="11433533" cy="1661993"/>
            </a:xfrm>
            <a:prstGeom prst="rect">
              <a:avLst/>
            </a:prstGeom>
          </p:spPr>
          <p:txBody>
            <a:bodyPr wrap="square">
              <a:spAutoFit/>
            </a:bodyPr>
            <a:lstStyle/>
            <a:p>
              <a:endParaRPr lang="en-US" sz="2400" dirty="0"/>
            </a:p>
            <a:p>
              <a:pPr marL="285750" indent="-285750">
                <a:buFont typeface="Arial" panose="020B0604020202020204" pitchFamily="34" charset="0"/>
                <a:buChar char="•"/>
              </a:pPr>
              <a:endParaRPr lang="en-US" sz="2000" b="1" dirty="0"/>
            </a:p>
            <a:p>
              <a:pPr marL="285750" indent="-285750">
                <a:buFont typeface="Arial" panose="020B0604020202020204" pitchFamily="34" charset="0"/>
                <a:buChar char="•"/>
              </a:pPr>
              <a:endParaRPr lang="en-US" sz="2000" dirty="0">
                <a:solidFill>
                  <a:srgbClr val="282828"/>
                </a:solidFill>
              </a:endParaRPr>
            </a:p>
            <a:p>
              <a:r>
                <a:rPr lang="en-US" sz="2000" b="1" i="1" dirty="0"/>
                <a:t> </a:t>
              </a:r>
            </a:p>
            <a:p>
              <a:pPr marL="285750" indent="-285750">
                <a:buFont typeface="Arial" panose="020B0604020202020204" pitchFamily="34" charset="0"/>
                <a:buChar char="•"/>
              </a:pPr>
              <a:endParaRPr lang="en-US" dirty="0"/>
            </a:p>
          </p:txBody>
        </p:sp>
        <p:pic>
          <p:nvPicPr>
            <p:cNvPr id="6" name="Picture 5" descr="Chart, histogram&#10;&#10;Description automatically generated">
              <a:extLst>
                <a:ext uri="{FF2B5EF4-FFF2-40B4-BE49-F238E27FC236}">
                  <a16:creationId xmlns:a16="http://schemas.microsoft.com/office/drawing/2014/main" id="{84A5E3CE-5E2F-4E4A-BCCF-0ACAE5D5F037}"/>
                </a:ext>
              </a:extLst>
            </p:cNvPr>
            <p:cNvPicPr>
              <a:picLocks noChangeAspect="1"/>
            </p:cNvPicPr>
            <p:nvPr/>
          </p:nvPicPr>
          <p:blipFill>
            <a:blip r:embed="rId3"/>
            <a:stretch>
              <a:fillRect/>
            </a:stretch>
          </p:blipFill>
          <p:spPr>
            <a:xfrm>
              <a:off x="745489" y="1846892"/>
              <a:ext cx="8336728" cy="4613588"/>
            </a:xfrm>
            <a:prstGeom prst="rect">
              <a:avLst/>
            </a:prstGeom>
          </p:spPr>
        </p:pic>
        <p:sp>
          <p:nvSpPr>
            <p:cNvPr id="9" name="Title 5">
              <a:extLst>
                <a:ext uri="{FF2B5EF4-FFF2-40B4-BE49-F238E27FC236}">
                  <a16:creationId xmlns:a16="http://schemas.microsoft.com/office/drawing/2014/main" id="{1B457B15-65D4-4546-B8D7-7A03403E6C8E}"/>
                </a:ext>
              </a:extLst>
            </p:cNvPr>
            <p:cNvSpPr txBox="1">
              <a:spLocks/>
            </p:cNvSpPr>
            <p:nvPr/>
          </p:nvSpPr>
          <p:spPr>
            <a:xfrm>
              <a:off x="2203121" y="1673686"/>
              <a:ext cx="1355626" cy="43006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b="1" dirty="0" err="1">
                  <a:solidFill>
                    <a:srgbClr val="002060"/>
                  </a:solidFill>
                  <a:latin typeface="+mn-lt"/>
                </a:rPr>
                <a:t>Page.Loads</a:t>
              </a:r>
              <a:endParaRPr lang="en-US" sz="1800" b="1" dirty="0">
                <a:solidFill>
                  <a:srgbClr val="002060"/>
                </a:solidFill>
                <a:latin typeface="+mn-lt"/>
              </a:endParaRPr>
            </a:p>
          </p:txBody>
        </p:sp>
        <p:sp>
          <p:nvSpPr>
            <p:cNvPr id="10" name="Title 5">
              <a:extLst>
                <a:ext uri="{FF2B5EF4-FFF2-40B4-BE49-F238E27FC236}">
                  <a16:creationId xmlns:a16="http://schemas.microsoft.com/office/drawing/2014/main" id="{C9CD3932-7DF9-7146-A6C5-EE13A53C2C81}"/>
                </a:ext>
              </a:extLst>
            </p:cNvPr>
            <p:cNvSpPr txBox="1">
              <a:spLocks/>
            </p:cNvSpPr>
            <p:nvPr/>
          </p:nvSpPr>
          <p:spPr>
            <a:xfrm>
              <a:off x="6332087" y="1643629"/>
              <a:ext cx="1701614" cy="43006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b="1" dirty="0" err="1">
                  <a:solidFill>
                    <a:srgbClr val="002060"/>
                  </a:solidFill>
                  <a:latin typeface="+mn-lt"/>
                </a:rPr>
                <a:t>First.Time.Visits</a:t>
              </a:r>
              <a:endParaRPr lang="en-US" sz="1800" b="1" dirty="0">
                <a:solidFill>
                  <a:srgbClr val="002060"/>
                </a:solidFill>
                <a:latin typeface="+mn-lt"/>
              </a:endParaRPr>
            </a:p>
          </p:txBody>
        </p:sp>
        <p:sp>
          <p:nvSpPr>
            <p:cNvPr id="11" name="Title 5">
              <a:extLst>
                <a:ext uri="{FF2B5EF4-FFF2-40B4-BE49-F238E27FC236}">
                  <a16:creationId xmlns:a16="http://schemas.microsoft.com/office/drawing/2014/main" id="{ADA09479-9F64-FA45-9DDD-AC40C55873F3}"/>
                </a:ext>
              </a:extLst>
            </p:cNvPr>
            <p:cNvSpPr txBox="1">
              <a:spLocks/>
            </p:cNvSpPr>
            <p:nvPr/>
          </p:nvSpPr>
          <p:spPr>
            <a:xfrm>
              <a:off x="6317921" y="3280620"/>
              <a:ext cx="1701614" cy="43006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b="1" dirty="0" err="1">
                  <a:solidFill>
                    <a:srgbClr val="002060"/>
                  </a:solidFill>
                  <a:latin typeface="+mn-lt"/>
                </a:rPr>
                <a:t>Returning.Visits</a:t>
              </a:r>
              <a:endParaRPr lang="en-US" sz="1800" b="1" dirty="0">
                <a:solidFill>
                  <a:srgbClr val="002060"/>
                </a:solidFill>
                <a:latin typeface="+mn-lt"/>
              </a:endParaRPr>
            </a:p>
          </p:txBody>
        </p:sp>
        <p:sp>
          <p:nvSpPr>
            <p:cNvPr id="12" name="Title 5">
              <a:extLst>
                <a:ext uri="{FF2B5EF4-FFF2-40B4-BE49-F238E27FC236}">
                  <a16:creationId xmlns:a16="http://schemas.microsoft.com/office/drawing/2014/main" id="{4583AF32-6FE5-8644-929B-D872B9C328C6}"/>
                </a:ext>
              </a:extLst>
            </p:cNvPr>
            <p:cNvSpPr txBox="1">
              <a:spLocks/>
            </p:cNvSpPr>
            <p:nvPr/>
          </p:nvSpPr>
          <p:spPr>
            <a:xfrm>
              <a:off x="2536754" y="3213967"/>
              <a:ext cx="674432" cy="43006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b="1" dirty="0">
                  <a:solidFill>
                    <a:srgbClr val="002060"/>
                  </a:solidFill>
                  <a:latin typeface="+mn-lt"/>
                </a:rPr>
                <a:t>Day</a:t>
              </a:r>
            </a:p>
          </p:txBody>
        </p:sp>
        <p:sp>
          <p:nvSpPr>
            <p:cNvPr id="14" name="Title 5">
              <a:extLst>
                <a:ext uri="{FF2B5EF4-FFF2-40B4-BE49-F238E27FC236}">
                  <a16:creationId xmlns:a16="http://schemas.microsoft.com/office/drawing/2014/main" id="{66B084DF-6E0B-2240-B5A2-EB3A3AA40F57}"/>
                </a:ext>
              </a:extLst>
            </p:cNvPr>
            <p:cNvSpPr txBox="1">
              <a:spLocks/>
            </p:cNvSpPr>
            <p:nvPr/>
          </p:nvSpPr>
          <p:spPr>
            <a:xfrm>
              <a:off x="2178410" y="4837223"/>
              <a:ext cx="1454479" cy="43006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b="1" dirty="0" err="1">
                  <a:solidFill>
                    <a:srgbClr val="002060"/>
                  </a:solidFill>
                  <a:latin typeface="+mn-lt"/>
                </a:rPr>
                <a:t>Unique.Visits</a:t>
              </a:r>
              <a:endParaRPr lang="en-US" sz="1800" b="1" dirty="0">
                <a:solidFill>
                  <a:srgbClr val="002060"/>
                </a:solidFill>
                <a:latin typeface="+mn-lt"/>
              </a:endParaRPr>
            </a:p>
          </p:txBody>
        </p:sp>
        <p:sp>
          <p:nvSpPr>
            <p:cNvPr id="3" name="Rounded Rectangle 2">
              <a:extLst>
                <a:ext uri="{FF2B5EF4-FFF2-40B4-BE49-F238E27FC236}">
                  <a16:creationId xmlns:a16="http://schemas.microsoft.com/office/drawing/2014/main" id="{125F931E-4869-BF46-A1D7-3013053ABA26}"/>
                </a:ext>
              </a:extLst>
            </p:cNvPr>
            <p:cNvSpPr/>
            <p:nvPr/>
          </p:nvSpPr>
          <p:spPr>
            <a:xfrm>
              <a:off x="1257009" y="1725497"/>
              <a:ext cx="3242376" cy="29527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Page Loads (Response variable)</a:t>
              </a:r>
            </a:p>
          </p:txBody>
        </p:sp>
        <p:sp>
          <p:nvSpPr>
            <p:cNvPr id="17" name="Rounded Rectangle 16">
              <a:extLst>
                <a:ext uri="{FF2B5EF4-FFF2-40B4-BE49-F238E27FC236}">
                  <a16:creationId xmlns:a16="http://schemas.microsoft.com/office/drawing/2014/main" id="{9A6516E9-DD03-2140-B232-DF067C04A760}"/>
                </a:ext>
              </a:extLst>
            </p:cNvPr>
            <p:cNvSpPr/>
            <p:nvPr/>
          </p:nvSpPr>
          <p:spPr>
            <a:xfrm>
              <a:off x="6248412" y="1728603"/>
              <a:ext cx="1868963" cy="29527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First Time Visits</a:t>
              </a:r>
            </a:p>
          </p:txBody>
        </p:sp>
        <p:sp>
          <p:nvSpPr>
            <p:cNvPr id="18" name="Rounded Rectangle 17">
              <a:extLst>
                <a:ext uri="{FF2B5EF4-FFF2-40B4-BE49-F238E27FC236}">
                  <a16:creationId xmlns:a16="http://schemas.microsoft.com/office/drawing/2014/main" id="{15610E99-8AB4-0141-8C14-43BCDED754B7}"/>
                </a:ext>
              </a:extLst>
            </p:cNvPr>
            <p:cNvSpPr/>
            <p:nvPr/>
          </p:nvSpPr>
          <p:spPr>
            <a:xfrm>
              <a:off x="6220594" y="3300952"/>
              <a:ext cx="1868963" cy="29527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Returning Visits</a:t>
              </a:r>
            </a:p>
          </p:txBody>
        </p:sp>
        <p:sp>
          <p:nvSpPr>
            <p:cNvPr id="19" name="Rounded Rectangle 18">
              <a:extLst>
                <a:ext uri="{FF2B5EF4-FFF2-40B4-BE49-F238E27FC236}">
                  <a16:creationId xmlns:a16="http://schemas.microsoft.com/office/drawing/2014/main" id="{FB556D89-3BBB-9D4B-9C48-5CB2C22AFF7E}"/>
                </a:ext>
              </a:extLst>
            </p:cNvPr>
            <p:cNvSpPr/>
            <p:nvPr/>
          </p:nvSpPr>
          <p:spPr>
            <a:xfrm>
              <a:off x="2447723" y="3282355"/>
              <a:ext cx="843875" cy="29637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Day</a:t>
              </a:r>
            </a:p>
          </p:txBody>
        </p:sp>
        <p:sp>
          <p:nvSpPr>
            <p:cNvPr id="20" name="Rounded Rectangle 19">
              <a:extLst>
                <a:ext uri="{FF2B5EF4-FFF2-40B4-BE49-F238E27FC236}">
                  <a16:creationId xmlns:a16="http://schemas.microsoft.com/office/drawing/2014/main" id="{29AAC058-2F07-E244-9438-514F56AF16C5}"/>
                </a:ext>
              </a:extLst>
            </p:cNvPr>
            <p:cNvSpPr/>
            <p:nvPr/>
          </p:nvSpPr>
          <p:spPr>
            <a:xfrm>
              <a:off x="2178410" y="4879582"/>
              <a:ext cx="1454479" cy="29687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t>Unique.Visits</a:t>
              </a:r>
              <a:endParaRPr lang="en-US" sz="1600" dirty="0"/>
            </a:p>
          </p:txBody>
        </p:sp>
      </p:grpSp>
      <p:sp>
        <p:nvSpPr>
          <p:cNvPr id="23" name="Rounded Rectangle 22">
            <a:extLst>
              <a:ext uri="{FF2B5EF4-FFF2-40B4-BE49-F238E27FC236}">
                <a16:creationId xmlns:a16="http://schemas.microsoft.com/office/drawing/2014/main" id="{1BCAB729-5ADF-BC44-9DF7-144B42521823}"/>
              </a:ext>
            </a:extLst>
          </p:cNvPr>
          <p:cNvSpPr/>
          <p:nvPr/>
        </p:nvSpPr>
        <p:spPr>
          <a:xfrm>
            <a:off x="8579458" y="4344565"/>
            <a:ext cx="719287" cy="593195"/>
          </a:xfrm>
          <a:prstGeom prst="roundRect">
            <a:avLst/>
          </a:prstGeom>
          <a:noFill/>
          <a:ln w="635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486797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5" name="Rectangle 134">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4D9EC9A4-0E17-C44F-A7AB-94FB75226C3F}"/>
              </a:ext>
            </a:extLst>
          </p:cNvPr>
          <p:cNvSpPr txBox="1"/>
          <p:nvPr/>
        </p:nvSpPr>
        <p:spPr>
          <a:xfrm>
            <a:off x="16059150" y="4314825"/>
            <a:ext cx="184731" cy="369332"/>
          </a:xfrm>
          <a:prstGeom prst="rect">
            <a:avLst/>
          </a:prstGeom>
          <a:noFill/>
          <a:ln>
            <a:solidFill>
              <a:srgbClr val="0070C0"/>
            </a:solidFill>
          </a:ln>
        </p:spPr>
        <p:txBody>
          <a:bodyPr wrap="none" rtlCol="0">
            <a:spAutoFit/>
          </a:bodyPr>
          <a:lstStyle/>
          <a:p>
            <a:endParaRPr lang="en-US" dirty="0"/>
          </a:p>
        </p:txBody>
      </p:sp>
      <p:sp>
        <p:nvSpPr>
          <p:cNvPr id="18" name="Title 5">
            <a:extLst>
              <a:ext uri="{FF2B5EF4-FFF2-40B4-BE49-F238E27FC236}">
                <a16:creationId xmlns:a16="http://schemas.microsoft.com/office/drawing/2014/main" id="{AC3915D0-6B79-544A-AE5A-F0E4FDD9B9A7}"/>
              </a:ext>
            </a:extLst>
          </p:cNvPr>
          <p:cNvSpPr>
            <a:spLocks noGrp="1"/>
          </p:cNvSpPr>
          <p:nvPr>
            <p:ph type="title"/>
          </p:nvPr>
        </p:nvSpPr>
        <p:spPr>
          <a:xfrm>
            <a:off x="838200" y="365125"/>
            <a:ext cx="10515600" cy="1325563"/>
          </a:xfrm>
        </p:spPr>
        <p:txBody>
          <a:bodyPr>
            <a:noAutofit/>
          </a:bodyPr>
          <a:lstStyle/>
          <a:p>
            <a:r>
              <a:rPr lang="en-US" sz="3600" dirty="0">
                <a:solidFill>
                  <a:srgbClr val="282828"/>
                </a:solidFill>
                <a:latin typeface="+mn-lt"/>
              </a:rPr>
              <a:t>Model 6 – Neural network with </a:t>
            </a:r>
            <a:r>
              <a:rPr lang="en-US" sz="3600" i="1" u="sng" dirty="0">
                <a:solidFill>
                  <a:srgbClr val="282828"/>
                </a:solidFill>
                <a:latin typeface="+mn-lt"/>
              </a:rPr>
              <a:t>known</a:t>
            </a:r>
            <a:r>
              <a:rPr lang="en-US" sz="3600" dirty="0">
                <a:solidFill>
                  <a:srgbClr val="282828"/>
                </a:solidFill>
                <a:latin typeface="+mn-lt"/>
              </a:rPr>
              <a:t> variables</a:t>
            </a:r>
          </a:p>
        </p:txBody>
      </p:sp>
      <p:pic>
        <p:nvPicPr>
          <p:cNvPr id="10" name="Picture 9" descr="Diagram&#10;&#10;Description automatically generated">
            <a:extLst>
              <a:ext uri="{FF2B5EF4-FFF2-40B4-BE49-F238E27FC236}">
                <a16:creationId xmlns:a16="http://schemas.microsoft.com/office/drawing/2014/main" id="{1CFD597B-429C-2049-A06A-547DA022EB5B}"/>
              </a:ext>
            </a:extLst>
          </p:cNvPr>
          <p:cNvPicPr>
            <a:picLocks noChangeAspect="1"/>
          </p:cNvPicPr>
          <p:nvPr/>
        </p:nvPicPr>
        <p:blipFill>
          <a:blip r:embed="rId3"/>
          <a:stretch>
            <a:fillRect/>
          </a:stretch>
        </p:blipFill>
        <p:spPr>
          <a:xfrm>
            <a:off x="588365" y="1943657"/>
            <a:ext cx="5201537" cy="3538523"/>
          </a:xfrm>
          <a:prstGeom prst="rect">
            <a:avLst/>
          </a:prstGeom>
        </p:spPr>
      </p:pic>
      <p:pic>
        <p:nvPicPr>
          <p:cNvPr id="3" name="Picture 2" descr="Chart, histogram&#10;&#10;Description automatically generated">
            <a:extLst>
              <a:ext uri="{FF2B5EF4-FFF2-40B4-BE49-F238E27FC236}">
                <a16:creationId xmlns:a16="http://schemas.microsoft.com/office/drawing/2014/main" id="{E6405D06-93E6-6A4F-BE80-D18565DA9F66}"/>
              </a:ext>
            </a:extLst>
          </p:cNvPr>
          <p:cNvPicPr>
            <a:picLocks noChangeAspect="1"/>
          </p:cNvPicPr>
          <p:nvPr/>
        </p:nvPicPr>
        <p:blipFill>
          <a:blip r:embed="rId4"/>
          <a:stretch>
            <a:fillRect/>
          </a:stretch>
        </p:blipFill>
        <p:spPr>
          <a:xfrm>
            <a:off x="5731380" y="2988850"/>
            <a:ext cx="6057345" cy="3504025"/>
          </a:xfrm>
          <a:prstGeom prst="rect">
            <a:avLst/>
          </a:prstGeom>
        </p:spPr>
      </p:pic>
      <p:sp>
        <p:nvSpPr>
          <p:cNvPr id="9" name="Rectangle 8">
            <a:extLst>
              <a:ext uri="{FF2B5EF4-FFF2-40B4-BE49-F238E27FC236}">
                <a16:creationId xmlns:a16="http://schemas.microsoft.com/office/drawing/2014/main" id="{8CAB636E-BC12-9A43-993B-636B0EA279FB}"/>
              </a:ext>
            </a:extLst>
          </p:cNvPr>
          <p:cNvSpPr/>
          <p:nvPr/>
        </p:nvSpPr>
        <p:spPr>
          <a:xfrm>
            <a:off x="6094476" y="1776782"/>
            <a:ext cx="5205395" cy="1661993"/>
          </a:xfrm>
          <a:prstGeom prst="rect">
            <a:avLst/>
          </a:prstGeom>
        </p:spPr>
        <p:txBody>
          <a:bodyPr wrap="square">
            <a:spAutoFit/>
          </a:bodyPr>
          <a:lstStyle/>
          <a:p>
            <a:endParaRPr lang="en-US" sz="2400" dirty="0"/>
          </a:p>
          <a:p>
            <a:pPr marL="285750" indent="-285750">
              <a:buFont typeface="Arial" panose="020B0604020202020204" pitchFamily="34" charset="0"/>
              <a:buChar char="•"/>
            </a:pPr>
            <a:r>
              <a:rPr lang="en-US" sz="2000" b="1" i="1" dirty="0"/>
              <a:t>Validating the model with last 20 days</a:t>
            </a:r>
          </a:p>
          <a:p>
            <a:pPr marL="742950" lvl="1" indent="-285750">
              <a:buFont typeface="Arial" panose="020B0604020202020204" pitchFamily="34" charset="0"/>
              <a:buChar char="•"/>
            </a:pPr>
            <a:r>
              <a:rPr lang="en-US" sz="2000" dirty="0"/>
              <a:t>ASE = 44181.51</a:t>
            </a:r>
            <a:br>
              <a:rPr lang="en-US" sz="2000" dirty="0"/>
            </a:br>
            <a:endParaRPr lang="en-US" sz="2000" dirty="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2167565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5" name="Rectangle 134">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4D9EC9A4-0E17-C44F-A7AB-94FB75226C3F}"/>
              </a:ext>
            </a:extLst>
          </p:cNvPr>
          <p:cNvSpPr txBox="1"/>
          <p:nvPr/>
        </p:nvSpPr>
        <p:spPr>
          <a:xfrm>
            <a:off x="16059150" y="4314825"/>
            <a:ext cx="184731" cy="369332"/>
          </a:xfrm>
          <a:prstGeom prst="rect">
            <a:avLst/>
          </a:prstGeom>
          <a:noFill/>
          <a:ln>
            <a:solidFill>
              <a:srgbClr val="0070C0"/>
            </a:solidFill>
          </a:ln>
        </p:spPr>
        <p:txBody>
          <a:bodyPr wrap="none" rtlCol="0">
            <a:spAutoFit/>
          </a:bodyPr>
          <a:lstStyle/>
          <a:p>
            <a:endParaRPr lang="en-US" dirty="0"/>
          </a:p>
        </p:txBody>
      </p:sp>
      <p:sp>
        <p:nvSpPr>
          <p:cNvPr id="18" name="Title 5">
            <a:extLst>
              <a:ext uri="{FF2B5EF4-FFF2-40B4-BE49-F238E27FC236}">
                <a16:creationId xmlns:a16="http://schemas.microsoft.com/office/drawing/2014/main" id="{AC3915D0-6B79-544A-AE5A-F0E4FDD9B9A7}"/>
              </a:ext>
            </a:extLst>
          </p:cNvPr>
          <p:cNvSpPr>
            <a:spLocks noGrp="1"/>
          </p:cNvSpPr>
          <p:nvPr>
            <p:ph type="title"/>
          </p:nvPr>
        </p:nvSpPr>
        <p:spPr>
          <a:xfrm>
            <a:off x="838200" y="365125"/>
            <a:ext cx="10515600" cy="1325563"/>
          </a:xfrm>
        </p:spPr>
        <p:txBody>
          <a:bodyPr>
            <a:noAutofit/>
          </a:bodyPr>
          <a:lstStyle/>
          <a:p>
            <a:r>
              <a:rPr lang="en-US" sz="3600" dirty="0">
                <a:solidFill>
                  <a:srgbClr val="282828"/>
                </a:solidFill>
                <a:latin typeface="+mn-lt"/>
              </a:rPr>
              <a:t>Model 7 – Neural network with </a:t>
            </a:r>
            <a:r>
              <a:rPr lang="en-US" sz="3600" i="1" u="sng" dirty="0">
                <a:solidFill>
                  <a:srgbClr val="282828"/>
                </a:solidFill>
                <a:latin typeface="+mn-lt"/>
              </a:rPr>
              <a:t>forecast variables</a:t>
            </a:r>
            <a:endParaRPr lang="en-US" sz="3600" dirty="0">
              <a:solidFill>
                <a:srgbClr val="282828"/>
              </a:solidFill>
              <a:latin typeface="+mn-lt"/>
            </a:endParaRPr>
          </a:p>
        </p:txBody>
      </p:sp>
      <p:pic>
        <p:nvPicPr>
          <p:cNvPr id="10" name="Picture 9" descr="Diagram&#10;&#10;Description automatically generated">
            <a:extLst>
              <a:ext uri="{FF2B5EF4-FFF2-40B4-BE49-F238E27FC236}">
                <a16:creationId xmlns:a16="http://schemas.microsoft.com/office/drawing/2014/main" id="{1CFD597B-429C-2049-A06A-547DA022EB5B}"/>
              </a:ext>
            </a:extLst>
          </p:cNvPr>
          <p:cNvPicPr>
            <a:picLocks noChangeAspect="1"/>
          </p:cNvPicPr>
          <p:nvPr/>
        </p:nvPicPr>
        <p:blipFill>
          <a:blip r:embed="rId3"/>
          <a:stretch>
            <a:fillRect/>
          </a:stretch>
        </p:blipFill>
        <p:spPr>
          <a:xfrm>
            <a:off x="588365" y="1943657"/>
            <a:ext cx="5201537" cy="3538523"/>
          </a:xfrm>
          <a:prstGeom prst="rect">
            <a:avLst/>
          </a:prstGeom>
        </p:spPr>
      </p:pic>
      <p:sp>
        <p:nvSpPr>
          <p:cNvPr id="9" name="Rectangle 8">
            <a:extLst>
              <a:ext uri="{FF2B5EF4-FFF2-40B4-BE49-F238E27FC236}">
                <a16:creationId xmlns:a16="http://schemas.microsoft.com/office/drawing/2014/main" id="{8CAB636E-BC12-9A43-993B-636B0EA279FB}"/>
              </a:ext>
            </a:extLst>
          </p:cNvPr>
          <p:cNvSpPr/>
          <p:nvPr/>
        </p:nvSpPr>
        <p:spPr>
          <a:xfrm>
            <a:off x="6094476" y="1776782"/>
            <a:ext cx="5205395" cy="1661993"/>
          </a:xfrm>
          <a:prstGeom prst="rect">
            <a:avLst/>
          </a:prstGeom>
        </p:spPr>
        <p:txBody>
          <a:bodyPr wrap="square">
            <a:spAutoFit/>
          </a:bodyPr>
          <a:lstStyle/>
          <a:p>
            <a:endParaRPr lang="en-US" sz="2400" dirty="0"/>
          </a:p>
          <a:p>
            <a:pPr marL="285750" indent="-285750">
              <a:buFont typeface="Arial" panose="020B0604020202020204" pitchFamily="34" charset="0"/>
              <a:buChar char="•"/>
            </a:pPr>
            <a:r>
              <a:rPr lang="en-US" sz="2000" b="1" i="1" dirty="0"/>
              <a:t>Validating the model with last 20 days</a:t>
            </a:r>
          </a:p>
          <a:p>
            <a:pPr marL="742950" lvl="1" indent="-285750">
              <a:buFont typeface="Arial" panose="020B0604020202020204" pitchFamily="34" charset="0"/>
              <a:buChar char="•"/>
            </a:pPr>
            <a:r>
              <a:rPr lang="en-US" sz="2000" dirty="0"/>
              <a:t>ASE = 399740.1</a:t>
            </a:r>
            <a:br>
              <a:rPr lang="en-US" sz="2000" dirty="0"/>
            </a:br>
            <a:endParaRPr lang="en-US" sz="2000" dirty="0"/>
          </a:p>
          <a:p>
            <a:pPr marL="285750" indent="-285750">
              <a:buFont typeface="Arial" panose="020B0604020202020204" pitchFamily="34" charset="0"/>
              <a:buChar char="•"/>
            </a:pPr>
            <a:endParaRPr lang="en-US" dirty="0"/>
          </a:p>
        </p:txBody>
      </p:sp>
      <p:pic>
        <p:nvPicPr>
          <p:cNvPr id="11" name="Picture 10" descr="Chart, histogram&#10;&#10;Description automatically generated">
            <a:extLst>
              <a:ext uri="{FF2B5EF4-FFF2-40B4-BE49-F238E27FC236}">
                <a16:creationId xmlns:a16="http://schemas.microsoft.com/office/drawing/2014/main" id="{238B1FA2-EAD1-F242-B070-BC9CCC8491D5}"/>
              </a:ext>
            </a:extLst>
          </p:cNvPr>
          <p:cNvPicPr>
            <a:picLocks noChangeAspect="1"/>
          </p:cNvPicPr>
          <p:nvPr/>
        </p:nvPicPr>
        <p:blipFill>
          <a:blip r:embed="rId4"/>
          <a:stretch>
            <a:fillRect/>
          </a:stretch>
        </p:blipFill>
        <p:spPr>
          <a:xfrm>
            <a:off x="5506982" y="2934544"/>
            <a:ext cx="6380382" cy="3499226"/>
          </a:xfrm>
          <a:prstGeom prst="rect">
            <a:avLst/>
          </a:prstGeom>
        </p:spPr>
      </p:pic>
    </p:spTree>
    <p:extLst>
      <p:ext uri="{BB962C8B-B14F-4D97-AF65-F5344CB8AC3E}">
        <p14:creationId xmlns:p14="http://schemas.microsoft.com/office/powerpoint/2010/main" val="4012144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5" name="Rectangle 134">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4D9EC9A4-0E17-C44F-A7AB-94FB75226C3F}"/>
              </a:ext>
            </a:extLst>
          </p:cNvPr>
          <p:cNvSpPr txBox="1"/>
          <p:nvPr/>
        </p:nvSpPr>
        <p:spPr>
          <a:xfrm>
            <a:off x="16059150" y="4314825"/>
            <a:ext cx="184731" cy="369332"/>
          </a:xfrm>
          <a:prstGeom prst="rect">
            <a:avLst/>
          </a:prstGeom>
          <a:noFill/>
          <a:ln>
            <a:solidFill>
              <a:srgbClr val="0070C0"/>
            </a:solidFill>
          </a:ln>
        </p:spPr>
        <p:txBody>
          <a:bodyPr wrap="none" rtlCol="0">
            <a:spAutoFit/>
          </a:bodyPr>
          <a:lstStyle/>
          <a:p>
            <a:endParaRPr lang="en-US" dirty="0"/>
          </a:p>
        </p:txBody>
      </p:sp>
      <p:sp>
        <p:nvSpPr>
          <p:cNvPr id="18" name="Title 5">
            <a:extLst>
              <a:ext uri="{FF2B5EF4-FFF2-40B4-BE49-F238E27FC236}">
                <a16:creationId xmlns:a16="http://schemas.microsoft.com/office/drawing/2014/main" id="{AC3915D0-6B79-544A-AE5A-F0E4FDD9B9A7}"/>
              </a:ext>
            </a:extLst>
          </p:cNvPr>
          <p:cNvSpPr>
            <a:spLocks noGrp="1"/>
          </p:cNvSpPr>
          <p:nvPr>
            <p:ph type="title"/>
          </p:nvPr>
        </p:nvSpPr>
        <p:spPr>
          <a:xfrm>
            <a:off x="838200" y="365125"/>
            <a:ext cx="10515600" cy="1325563"/>
          </a:xfrm>
        </p:spPr>
        <p:txBody>
          <a:bodyPr>
            <a:noAutofit/>
          </a:bodyPr>
          <a:lstStyle/>
          <a:p>
            <a:r>
              <a:rPr lang="en-US" sz="3600" dirty="0">
                <a:solidFill>
                  <a:srgbClr val="282828"/>
                </a:solidFill>
                <a:latin typeface="+mn-lt"/>
              </a:rPr>
              <a:t>Model 7 – Neural network with </a:t>
            </a:r>
            <a:r>
              <a:rPr lang="en-US" sz="3600" i="1" u="sng" dirty="0">
                <a:solidFill>
                  <a:srgbClr val="282828"/>
                </a:solidFill>
                <a:latin typeface="+mn-lt"/>
              </a:rPr>
              <a:t>forecast variables</a:t>
            </a:r>
            <a:endParaRPr lang="en-US" sz="3600" dirty="0">
              <a:solidFill>
                <a:srgbClr val="282828"/>
              </a:solidFill>
              <a:latin typeface="+mn-lt"/>
            </a:endParaRPr>
          </a:p>
        </p:txBody>
      </p:sp>
      <p:sp>
        <p:nvSpPr>
          <p:cNvPr id="12" name="Rectangle 11">
            <a:extLst>
              <a:ext uri="{FF2B5EF4-FFF2-40B4-BE49-F238E27FC236}">
                <a16:creationId xmlns:a16="http://schemas.microsoft.com/office/drawing/2014/main" id="{B729FB47-4549-2A4A-B804-F8CACCCC320C}"/>
              </a:ext>
            </a:extLst>
          </p:cNvPr>
          <p:cNvSpPr/>
          <p:nvPr/>
        </p:nvSpPr>
        <p:spPr>
          <a:xfrm>
            <a:off x="360902" y="1378408"/>
            <a:ext cx="5205395" cy="1046440"/>
          </a:xfrm>
          <a:prstGeom prst="rect">
            <a:avLst/>
          </a:prstGeom>
        </p:spPr>
        <p:txBody>
          <a:bodyPr wrap="square">
            <a:spAutoFit/>
          </a:bodyPr>
          <a:lstStyle/>
          <a:p>
            <a:endParaRPr lang="en-US" sz="2400" dirty="0"/>
          </a:p>
          <a:p>
            <a:pPr marL="285750" indent="-285750">
              <a:buFont typeface="Arial" panose="020B0604020202020204" pitchFamily="34" charset="0"/>
              <a:buChar char="•"/>
            </a:pPr>
            <a:r>
              <a:rPr lang="en-US" sz="2000" b="1" i="1" dirty="0"/>
              <a:t>Short term prediction – 20 days ahead</a:t>
            </a:r>
          </a:p>
          <a:p>
            <a:pPr marL="285750" indent="-285750">
              <a:buFont typeface="Arial" panose="020B0604020202020204" pitchFamily="34" charset="0"/>
              <a:buChar char="•"/>
            </a:pPr>
            <a:endParaRPr lang="en-US" dirty="0"/>
          </a:p>
        </p:txBody>
      </p:sp>
      <p:sp>
        <p:nvSpPr>
          <p:cNvPr id="14" name="Rectangle 13">
            <a:extLst>
              <a:ext uri="{FF2B5EF4-FFF2-40B4-BE49-F238E27FC236}">
                <a16:creationId xmlns:a16="http://schemas.microsoft.com/office/drawing/2014/main" id="{772960B7-9BB3-4244-8C73-EB0D591C381D}"/>
              </a:ext>
            </a:extLst>
          </p:cNvPr>
          <p:cNvSpPr/>
          <p:nvPr/>
        </p:nvSpPr>
        <p:spPr>
          <a:xfrm>
            <a:off x="6390801" y="1378408"/>
            <a:ext cx="5205395" cy="1046440"/>
          </a:xfrm>
          <a:prstGeom prst="rect">
            <a:avLst/>
          </a:prstGeom>
        </p:spPr>
        <p:txBody>
          <a:bodyPr wrap="square">
            <a:spAutoFit/>
          </a:bodyPr>
          <a:lstStyle/>
          <a:p>
            <a:endParaRPr lang="en-US" sz="2400" dirty="0"/>
          </a:p>
          <a:p>
            <a:pPr marL="285750" indent="-285750">
              <a:buFont typeface="Arial" panose="020B0604020202020204" pitchFamily="34" charset="0"/>
              <a:buChar char="•"/>
            </a:pPr>
            <a:r>
              <a:rPr lang="en-US" sz="2000" b="1" i="1" dirty="0"/>
              <a:t>Long term prediction – 200 days ahead</a:t>
            </a:r>
          </a:p>
          <a:p>
            <a:pPr marL="285750" indent="-285750">
              <a:buFont typeface="Arial" panose="020B0604020202020204" pitchFamily="34" charset="0"/>
              <a:buChar char="•"/>
            </a:pPr>
            <a:endParaRPr lang="en-US" dirty="0"/>
          </a:p>
        </p:txBody>
      </p:sp>
      <p:pic>
        <p:nvPicPr>
          <p:cNvPr id="3" name="Picture 2" descr="Chart, histogram&#10;&#10;Description automatically generated">
            <a:extLst>
              <a:ext uri="{FF2B5EF4-FFF2-40B4-BE49-F238E27FC236}">
                <a16:creationId xmlns:a16="http://schemas.microsoft.com/office/drawing/2014/main" id="{2EE9C105-BB92-E54C-834A-0CCCF04DAE1F}"/>
              </a:ext>
            </a:extLst>
          </p:cNvPr>
          <p:cNvPicPr>
            <a:picLocks noChangeAspect="1"/>
          </p:cNvPicPr>
          <p:nvPr/>
        </p:nvPicPr>
        <p:blipFill>
          <a:blip r:embed="rId3"/>
          <a:stretch>
            <a:fillRect/>
          </a:stretch>
        </p:blipFill>
        <p:spPr>
          <a:xfrm>
            <a:off x="312151" y="2424848"/>
            <a:ext cx="5783850" cy="3863410"/>
          </a:xfrm>
          <a:prstGeom prst="rect">
            <a:avLst/>
          </a:prstGeom>
        </p:spPr>
      </p:pic>
      <p:pic>
        <p:nvPicPr>
          <p:cNvPr id="5" name="Picture 4" descr="Chart, bar chart, histogram&#10;&#10;Description automatically generated">
            <a:extLst>
              <a:ext uri="{FF2B5EF4-FFF2-40B4-BE49-F238E27FC236}">
                <a16:creationId xmlns:a16="http://schemas.microsoft.com/office/drawing/2014/main" id="{9CC53882-E892-8340-9934-87AA3DEF0531}"/>
              </a:ext>
            </a:extLst>
          </p:cNvPr>
          <p:cNvPicPr>
            <a:picLocks noChangeAspect="1"/>
          </p:cNvPicPr>
          <p:nvPr/>
        </p:nvPicPr>
        <p:blipFill>
          <a:blip r:embed="rId4"/>
          <a:stretch>
            <a:fillRect/>
          </a:stretch>
        </p:blipFill>
        <p:spPr>
          <a:xfrm>
            <a:off x="6160585" y="2424848"/>
            <a:ext cx="6028367" cy="3863410"/>
          </a:xfrm>
          <a:prstGeom prst="rect">
            <a:avLst/>
          </a:prstGeom>
        </p:spPr>
      </p:pic>
    </p:spTree>
    <p:extLst>
      <p:ext uri="{BB962C8B-B14F-4D97-AF65-F5344CB8AC3E}">
        <p14:creationId xmlns:p14="http://schemas.microsoft.com/office/powerpoint/2010/main" val="3366896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5" name="Rectangle 134">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4D9EC9A4-0E17-C44F-A7AB-94FB75226C3F}"/>
              </a:ext>
            </a:extLst>
          </p:cNvPr>
          <p:cNvSpPr txBox="1"/>
          <p:nvPr/>
        </p:nvSpPr>
        <p:spPr>
          <a:xfrm>
            <a:off x="16059150" y="4314825"/>
            <a:ext cx="184731" cy="369332"/>
          </a:xfrm>
          <a:prstGeom prst="rect">
            <a:avLst/>
          </a:prstGeom>
          <a:noFill/>
          <a:ln>
            <a:solidFill>
              <a:srgbClr val="0070C0"/>
            </a:solidFill>
          </a:ln>
        </p:spPr>
        <p:txBody>
          <a:bodyPr wrap="none" rtlCol="0">
            <a:spAutoFit/>
          </a:bodyPr>
          <a:lstStyle/>
          <a:p>
            <a:endParaRPr lang="en-US" dirty="0"/>
          </a:p>
        </p:txBody>
      </p:sp>
      <p:sp>
        <p:nvSpPr>
          <p:cNvPr id="21" name="Title 5">
            <a:extLst>
              <a:ext uri="{FF2B5EF4-FFF2-40B4-BE49-F238E27FC236}">
                <a16:creationId xmlns:a16="http://schemas.microsoft.com/office/drawing/2014/main" id="{747DD9AB-36E4-9341-B3B1-08BCA84CF1CC}"/>
              </a:ext>
            </a:extLst>
          </p:cNvPr>
          <p:cNvSpPr>
            <a:spLocks noGrp="1"/>
          </p:cNvSpPr>
          <p:nvPr>
            <p:ph type="title"/>
          </p:nvPr>
        </p:nvSpPr>
        <p:spPr>
          <a:xfrm>
            <a:off x="838200" y="365125"/>
            <a:ext cx="10515600" cy="1325563"/>
          </a:xfrm>
        </p:spPr>
        <p:txBody>
          <a:bodyPr>
            <a:noAutofit/>
          </a:bodyPr>
          <a:lstStyle/>
          <a:p>
            <a:r>
              <a:rPr lang="en-US" sz="3600" dirty="0">
                <a:solidFill>
                  <a:srgbClr val="282828"/>
                </a:solidFill>
                <a:latin typeface="+mn-lt"/>
              </a:rPr>
              <a:t>Model 8 – Ensemble (MLR + NN with known variables) </a:t>
            </a:r>
            <a:endParaRPr lang="en-US" sz="3600" i="1" u="sng" dirty="0">
              <a:solidFill>
                <a:srgbClr val="282828"/>
              </a:solidFill>
              <a:latin typeface="+mn-lt"/>
            </a:endParaRPr>
          </a:p>
        </p:txBody>
      </p:sp>
      <p:sp>
        <p:nvSpPr>
          <p:cNvPr id="11" name="Rectangle 10">
            <a:extLst>
              <a:ext uri="{FF2B5EF4-FFF2-40B4-BE49-F238E27FC236}">
                <a16:creationId xmlns:a16="http://schemas.microsoft.com/office/drawing/2014/main" id="{A691F408-9EED-E941-93F9-FAB556529D0A}"/>
              </a:ext>
            </a:extLst>
          </p:cNvPr>
          <p:cNvSpPr/>
          <p:nvPr/>
        </p:nvSpPr>
        <p:spPr>
          <a:xfrm>
            <a:off x="697842" y="1679185"/>
            <a:ext cx="5205395" cy="1661993"/>
          </a:xfrm>
          <a:prstGeom prst="rect">
            <a:avLst/>
          </a:prstGeom>
        </p:spPr>
        <p:txBody>
          <a:bodyPr wrap="square">
            <a:spAutoFit/>
          </a:bodyPr>
          <a:lstStyle/>
          <a:p>
            <a:endParaRPr lang="en-US" sz="2400" dirty="0"/>
          </a:p>
          <a:p>
            <a:pPr marL="285750" indent="-285750">
              <a:buFont typeface="Arial" panose="020B0604020202020204" pitchFamily="34" charset="0"/>
              <a:buChar char="•"/>
            </a:pPr>
            <a:r>
              <a:rPr lang="en-US" sz="2000" b="1" i="1" dirty="0"/>
              <a:t>Validating the model with last 20 days</a:t>
            </a:r>
          </a:p>
          <a:p>
            <a:pPr marL="742950" lvl="1" indent="-285750">
              <a:buFont typeface="Arial" panose="020B0604020202020204" pitchFamily="34" charset="0"/>
              <a:buChar char="•"/>
            </a:pPr>
            <a:r>
              <a:rPr lang="en-US" sz="2000" dirty="0"/>
              <a:t>ASE = 16384.07</a:t>
            </a:r>
            <a:br>
              <a:rPr lang="en-US" sz="2000" dirty="0"/>
            </a:br>
            <a:endParaRPr lang="en-US" sz="2000" dirty="0"/>
          </a:p>
          <a:p>
            <a:pPr marL="285750" indent="-285750">
              <a:buFont typeface="Arial" panose="020B0604020202020204" pitchFamily="34" charset="0"/>
              <a:buChar char="•"/>
            </a:pPr>
            <a:endParaRPr lang="en-US" dirty="0"/>
          </a:p>
        </p:txBody>
      </p:sp>
      <p:pic>
        <p:nvPicPr>
          <p:cNvPr id="3" name="Picture 2" descr="Chart, histogram&#10;&#10;Description automatically generated">
            <a:extLst>
              <a:ext uri="{FF2B5EF4-FFF2-40B4-BE49-F238E27FC236}">
                <a16:creationId xmlns:a16="http://schemas.microsoft.com/office/drawing/2014/main" id="{E249FB28-3825-5F41-8A36-A4D5DE8404BC}"/>
              </a:ext>
            </a:extLst>
          </p:cNvPr>
          <p:cNvPicPr>
            <a:picLocks noChangeAspect="1"/>
          </p:cNvPicPr>
          <p:nvPr/>
        </p:nvPicPr>
        <p:blipFill>
          <a:blip r:embed="rId3"/>
          <a:stretch>
            <a:fillRect/>
          </a:stretch>
        </p:blipFill>
        <p:spPr>
          <a:xfrm>
            <a:off x="1341501" y="2707483"/>
            <a:ext cx="6902167" cy="3785391"/>
          </a:xfrm>
          <a:prstGeom prst="rect">
            <a:avLst/>
          </a:prstGeom>
        </p:spPr>
      </p:pic>
    </p:spTree>
    <p:extLst>
      <p:ext uri="{BB962C8B-B14F-4D97-AF65-F5344CB8AC3E}">
        <p14:creationId xmlns:p14="http://schemas.microsoft.com/office/powerpoint/2010/main" val="2955329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5" name="Rectangle 134">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4D9EC9A4-0E17-C44F-A7AB-94FB75226C3F}"/>
              </a:ext>
            </a:extLst>
          </p:cNvPr>
          <p:cNvSpPr txBox="1"/>
          <p:nvPr/>
        </p:nvSpPr>
        <p:spPr>
          <a:xfrm>
            <a:off x="16059150" y="4314825"/>
            <a:ext cx="184731" cy="369332"/>
          </a:xfrm>
          <a:prstGeom prst="rect">
            <a:avLst/>
          </a:prstGeom>
          <a:noFill/>
          <a:ln>
            <a:solidFill>
              <a:srgbClr val="0070C0"/>
            </a:solidFill>
          </a:ln>
        </p:spPr>
        <p:txBody>
          <a:bodyPr wrap="none" rtlCol="0">
            <a:spAutoFit/>
          </a:bodyPr>
          <a:lstStyle/>
          <a:p>
            <a:endParaRPr lang="en-US" dirty="0"/>
          </a:p>
        </p:txBody>
      </p:sp>
      <p:sp>
        <p:nvSpPr>
          <p:cNvPr id="2" name="Rectangle 1">
            <a:extLst>
              <a:ext uri="{FF2B5EF4-FFF2-40B4-BE49-F238E27FC236}">
                <a16:creationId xmlns:a16="http://schemas.microsoft.com/office/drawing/2014/main" id="{385D5A1C-A34A-644B-9602-773C22F6664F}"/>
              </a:ext>
            </a:extLst>
          </p:cNvPr>
          <p:cNvSpPr/>
          <p:nvPr/>
        </p:nvSpPr>
        <p:spPr>
          <a:xfrm>
            <a:off x="572493" y="1634411"/>
            <a:ext cx="10515600" cy="2769989"/>
          </a:xfrm>
          <a:prstGeom prst="rect">
            <a:avLst/>
          </a:prstGeom>
        </p:spPr>
        <p:txBody>
          <a:bodyPr wrap="square">
            <a:spAutoFit/>
          </a:bodyPr>
          <a:lstStyle/>
          <a:p>
            <a:pPr lvl="1"/>
            <a:endParaRPr lang="en-US" sz="2000" b="1" i="1" dirty="0"/>
          </a:p>
          <a:p>
            <a:pPr marL="285750" indent="-285750">
              <a:buFont typeface="Arial" panose="020B0604020202020204" pitchFamily="34" charset="0"/>
              <a:buChar char="•"/>
            </a:pPr>
            <a:r>
              <a:rPr lang="en-US" sz="2400" b="1" i="1" dirty="0"/>
              <a:t>ASE for last 20 days prediction</a:t>
            </a:r>
          </a:p>
          <a:p>
            <a:endParaRPr lang="en-US" sz="1600" dirty="0"/>
          </a:p>
          <a:p>
            <a:endParaRPr lang="en-US" sz="1600" dirty="0"/>
          </a:p>
          <a:p>
            <a:endParaRPr lang="en-US" sz="1600" dirty="0"/>
          </a:p>
          <a:p>
            <a:endParaRPr lang="en-US" sz="1600" dirty="0"/>
          </a:p>
          <a:p>
            <a:endParaRPr lang="en-US" sz="1600" dirty="0"/>
          </a:p>
          <a:p>
            <a:endParaRPr lang="en-US" sz="1600" dirty="0"/>
          </a:p>
          <a:p>
            <a:endParaRPr lang="en-US" sz="1600" dirty="0"/>
          </a:p>
          <a:p>
            <a:pPr marL="285750" indent="-285750">
              <a:buFont typeface="Arial" panose="020B0604020202020204" pitchFamily="34" charset="0"/>
              <a:buChar char="•"/>
            </a:pPr>
            <a:endParaRPr lang="en-US" dirty="0"/>
          </a:p>
        </p:txBody>
      </p:sp>
      <p:graphicFrame>
        <p:nvGraphicFramePr>
          <p:cNvPr id="4" name="Table 4">
            <a:extLst>
              <a:ext uri="{FF2B5EF4-FFF2-40B4-BE49-F238E27FC236}">
                <a16:creationId xmlns:a16="http://schemas.microsoft.com/office/drawing/2014/main" id="{C4ABF56D-9F8C-1747-85CF-66E729DE877A}"/>
              </a:ext>
            </a:extLst>
          </p:cNvPr>
          <p:cNvGraphicFramePr>
            <a:graphicFrameLocks noGrp="1"/>
          </p:cNvGraphicFramePr>
          <p:nvPr>
            <p:extLst>
              <p:ext uri="{D42A27DB-BD31-4B8C-83A1-F6EECF244321}">
                <p14:modId xmlns:p14="http://schemas.microsoft.com/office/powerpoint/2010/main" val="3630004499"/>
              </p:ext>
            </p:extLst>
          </p:nvPr>
        </p:nvGraphicFramePr>
        <p:xfrm>
          <a:off x="682776" y="2603677"/>
          <a:ext cx="8714138" cy="3791628"/>
        </p:xfrm>
        <a:graphic>
          <a:graphicData uri="http://schemas.openxmlformats.org/drawingml/2006/table">
            <a:tbl>
              <a:tblPr firstRow="1" bandRow="1">
                <a:tableStyleId>{5C22544A-7EE6-4342-B048-85BDC9FD1C3A}</a:tableStyleId>
              </a:tblPr>
              <a:tblGrid>
                <a:gridCol w="6039551">
                  <a:extLst>
                    <a:ext uri="{9D8B030D-6E8A-4147-A177-3AD203B41FA5}">
                      <a16:colId xmlns:a16="http://schemas.microsoft.com/office/drawing/2014/main" val="1507515925"/>
                    </a:ext>
                  </a:extLst>
                </a:gridCol>
                <a:gridCol w="2674587">
                  <a:extLst>
                    <a:ext uri="{9D8B030D-6E8A-4147-A177-3AD203B41FA5}">
                      <a16:colId xmlns:a16="http://schemas.microsoft.com/office/drawing/2014/main" val="2703141933"/>
                    </a:ext>
                  </a:extLst>
                </a:gridCol>
              </a:tblGrid>
              <a:tr h="421292">
                <a:tc>
                  <a:txBody>
                    <a:bodyPr/>
                    <a:lstStyle/>
                    <a:p>
                      <a:pPr algn="ctr"/>
                      <a:r>
                        <a:rPr lang="en-US" dirty="0"/>
                        <a:t>Model</a:t>
                      </a:r>
                    </a:p>
                  </a:txBody>
                  <a:tcPr/>
                </a:tc>
                <a:tc>
                  <a:txBody>
                    <a:bodyPr/>
                    <a:lstStyle/>
                    <a:p>
                      <a:pPr algn="ctr"/>
                      <a:r>
                        <a:rPr lang="en-US" dirty="0"/>
                        <a:t> ASE</a:t>
                      </a:r>
                    </a:p>
                  </a:txBody>
                  <a:tcPr/>
                </a:tc>
                <a:extLst>
                  <a:ext uri="{0D108BD9-81ED-4DB2-BD59-A6C34878D82A}">
                    <a16:rowId xmlns:a16="http://schemas.microsoft.com/office/drawing/2014/main" val="802190151"/>
                  </a:ext>
                </a:extLst>
              </a:tr>
              <a:tr h="421292">
                <a:tc>
                  <a:txBody>
                    <a:bodyPr/>
                    <a:lstStyle/>
                    <a:p>
                      <a:pPr algn="l"/>
                      <a:r>
                        <a:rPr lang="en-US" sz="1800" b="1" dirty="0"/>
                        <a:t>ARMA(5,2) </a:t>
                      </a:r>
                      <a:endParaRPr lang="en-US" dirty="0"/>
                    </a:p>
                  </a:txBody>
                  <a:tcPr/>
                </a:tc>
                <a:tc>
                  <a:txBody>
                    <a:bodyPr/>
                    <a:lstStyle/>
                    <a:p>
                      <a:pPr algn="r"/>
                      <a:r>
                        <a:rPr lang="en-US" sz="1800" b="1" dirty="0"/>
                        <a:t>444329 </a:t>
                      </a:r>
                      <a:endParaRPr lang="en-US" b="1" dirty="0"/>
                    </a:p>
                  </a:txBody>
                  <a:tcPr/>
                </a:tc>
                <a:extLst>
                  <a:ext uri="{0D108BD9-81ED-4DB2-BD59-A6C34878D82A}">
                    <a16:rowId xmlns:a16="http://schemas.microsoft.com/office/drawing/2014/main" val="3875866861"/>
                  </a:ext>
                </a:extLst>
              </a:tr>
              <a:tr h="421292">
                <a:tc>
                  <a:txBody>
                    <a:bodyPr/>
                    <a:lstStyle/>
                    <a:p>
                      <a:pPr algn="l"/>
                      <a:r>
                        <a:rPr lang="en-US" sz="1800" b="1" dirty="0"/>
                        <a:t>ARIMA(3,1,1) </a:t>
                      </a:r>
                      <a:r>
                        <a:rPr lang="en-US" sz="1800" dirty="0"/>
                        <a:t>with </a:t>
                      </a:r>
                      <a:r>
                        <a:rPr lang="en-US" sz="1800" b="1" i="0" dirty="0"/>
                        <a:t>s=7</a:t>
                      </a:r>
                      <a:endParaRPr lang="en-US" b="1" i="0" dirty="0"/>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800" b="1" dirty="0"/>
                        <a:t>646923 </a:t>
                      </a:r>
                    </a:p>
                  </a:txBody>
                  <a:tcPr/>
                </a:tc>
                <a:extLst>
                  <a:ext uri="{0D108BD9-81ED-4DB2-BD59-A6C34878D82A}">
                    <a16:rowId xmlns:a16="http://schemas.microsoft.com/office/drawing/2014/main" val="3623785939"/>
                  </a:ext>
                </a:extLst>
              </a:tr>
              <a:tr h="421292">
                <a:tc>
                  <a:txBody>
                    <a:bodyPr/>
                    <a:lstStyle/>
                    <a:p>
                      <a:pPr algn="l"/>
                      <a:r>
                        <a:rPr lang="en-US" sz="1800" b="1" dirty="0"/>
                        <a:t>ARIMA(3,0,2) </a:t>
                      </a:r>
                      <a:r>
                        <a:rPr lang="en-US" sz="1800" dirty="0"/>
                        <a:t>with </a:t>
                      </a:r>
                      <a:r>
                        <a:rPr lang="en-US" sz="1800" b="1" dirty="0"/>
                        <a:t>s=7</a:t>
                      </a:r>
                      <a:endParaRPr lang="en-US" b="1" dirty="0"/>
                    </a:p>
                  </a:txBody>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b="1" dirty="0"/>
                        <a:t>934133</a:t>
                      </a:r>
                    </a:p>
                  </a:txBody>
                  <a:tcPr/>
                </a:tc>
                <a:extLst>
                  <a:ext uri="{0D108BD9-81ED-4DB2-BD59-A6C34878D82A}">
                    <a16:rowId xmlns:a16="http://schemas.microsoft.com/office/drawing/2014/main" val="30143948"/>
                  </a:ext>
                </a:extLst>
              </a:tr>
              <a:tr h="42129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highlight>
                            <a:srgbClr val="00FF00"/>
                          </a:highlight>
                        </a:rPr>
                        <a:t>Multilinear Regression (MLR) – BEST model</a:t>
                      </a:r>
                    </a:p>
                  </a:txBody>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b="1" dirty="0"/>
                        <a:t>10403</a:t>
                      </a:r>
                    </a:p>
                  </a:txBody>
                  <a:tcPr/>
                </a:tc>
                <a:extLst>
                  <a:ext uri="{0D108BD9-81ED-4DB2-BD59-A6C34878D82A}">
                    <a16:rowId xmlns:a16="http://schemas.microsoft.com/office/drawing/2014/main" val="3895244628"/>
                  </a:ext>
                </a:extLst>
              </a:tr>
              <a:tr h="42129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t>Vector Autoregressive (VAR)</a:t>
                      </a:r>
                    </a:p>
                  </a:txBody>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b="1" dirty="0"/>
                        <a:t>1105381</a:t>
                      </a:r>
                    </a:p>
                  </a:txBody>
                  <a:tcPr/>
                </a:tc>
                <a:extLst>
                  <a:ext uri="{0D108BD9-81ED-4DB2-BD59-A6C34878D82A}">
                    <a16:rowId xmlns:a16="http://schemas.microsoft.com/office/drawing/2014/main" val="491040337"/>
                  </a:ext>
                </a:extLst>
              </a:tr>
              <a:tr h="42129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t>Neural Network with Known variables</a:t>
                      </a:r>
                    </a:p>
                  </a:txBody>
                  <a:tcPr/>
                </a:tc>
                <a:tc>
                  <a:txBody>
                    <a:bodyPr/>
                    <a:lstStyle/>
                    <a:p>
                      <a:pPr algn="r"/>
                      <a:r>
                        <a:rPr lang="en-US" sz="1800" b="1" dirty="0"/>
                        <a:t>44181</a:t>
                      </a:r>
                      <a:endParaRPr lang="en-US" b="1" dirty="0"/>
                    </a:p>
                  </a:txBody>
                  <a:tcPr/>
                </a:tc>
                <a:extLst>
                  <a:ext uri="{0D108BD9-81ED-4DB2-BD59-A6C34878D82A}">
                    <a16:rowId xmlns:a16="http://schemas.microsoft.com/office/drawing/2014/main" val="1237095691"/>
                  </a:ext>
                </a:extLst>
              </a:tr>
              <a:tr h="42129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t>Neural Network with Forecasted variables</a:t>
                      </a:r>
                    </a:p>
                  </a:txBody>
                  <a:tcPr/>
                </a:tc>
                <a:tc>
                  <a:txBody>
                    <a:bodyPr/>
                    <a:lstStyle/>
                    <a:p>
                      <a:pPr algn="r"/>
                      <a:r>
                        <a:rPr lang="en-US" sz="1800" b="1" dirty="0"/>
                        <a:t>399740</a:t>
                      </a:r>
                      <a:endParaRPr lang="en-US" b="1" dirty="0"/>
                    </a:p>
                  </a:txBody>
                  <a:tcPr/>
                </a:tc>
                <a:extLst>
                  <a:ext uri="{0D108BD9-81ED-4DB2-BD59-A6C34878D82A}">
                    <a16:rowId xmlns:a16="http://schemas.microsoft.com/office/drawing/2014/main" val="4115013820"/>
                  </a:ext>
                </a:extLst>
              </a:tr>
              <a:tr h="42129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t>Ensemble (MLR + Neural network with Known variables)</a:t>
                      </a:r>
                    </a:p>
                  </a:txBody>
                  <a:tcPr/>
                </a:tc>
                <a:tc>
                  <a:txBody>
                    <a:bodyPr/>
                    <a:lstStyle/>
                    <a:p>
                      <a:pPr algn="r"/>
                      <a:r>
                        <a:rPr lang="en-US" b="1" dirty="0"/>
                        <a:t>16384</a:t>
                      </a:r>
                    </a:p>
                  </a:txBody>
                  <a:tcPr/>
                </a:tc>
                <a:extLst>
                  <a:ext uri="{0D108BD9-81ED-4DB2-BD59-A6C34878D82A}">
                    <a16:rowId xmlns:a16="http://schemas.microsoft.com/office/drawing/2014/main" val="344087004"/>
                  </a:ext>
                </a:extLst>
              </a:tr>
            </a:tbl>
          </a:graphicData>
        </a:graphic>
      </p:graphicFrame>
      <p:sp>
        <p:nvSpPr>
          <p:cNvPr id="11" name="Title 5">
            <a:extLst>
              <a:ext uri="{FF2B5EF4-FFF2-40B4-BE49-F238E27FC236}">
                <a16:creationId xmlns:a16="http://schemas.microsoft.com/office/drawing/2014/main" id="{0CC16410-5CB9-214A-BA78-AD8499831370}"/>
              </a:ext>
            </a:extLst>
          </p:cNvPr>
          <p:cNvSpPr>
            <a:spLocks noGrp="1"/>
          </p:cNvSpPr>
          <p:nvPr>
            <p:ph type="title"/>
          </p:nvPr>
        </p:nvSpPr>
        <p:spPr>
          <a:xfrm>
            <a:off x="838200" y="365125"/>
            <a:ext cx="10515600" cy="1325563"/>
          </a:xfrm>
        </p:spPr>
        <p:txBody>
          <a:bodyPr>
            <a:noAutofit/>
          </a:bodyPr>
          <a:lstStyle/>
          <a:p>
            <a:r>
              <a:rPr lang="en-US" sz="3600" dirty="0">
                <a:solidFill>
                  <a:srgbClr val="282828"/>
                </a:solidFill>
                <a:latin typeface="+mn-lt"/>
              </a:rPr>
              <a:t>Conclusion</a:t>
            </a:r>
            <a:endParaRPr lang="en-US" sz="3600" i="1" u="sng" dirty="0">
              <a:solidFill>
                <a:srgbClr val="282828"/>
              </a:solidFill>
              <a:latin typeface="+mn-lt"/>
            </a:endParaRPr>
          </a:p>
        </p:txBody>
      </p:sp>
      <p:sp>
        <p:nvSpPr>
          <p:cNvPr id="12" name="Rectangle 11">
            <a:extLst>
              <a:ext uri="{FF2B5EF4-FFF2-40B4-BE49-F238E27FC236}">
                <a16:creationId xmlns:a16="http://schemas.microsoft.com/office/drawing/2014/main" id="{5C2070F1-644E-554A-B590-039000338DF7}"/>
              </a:ext>
            </a:extLst>
          </p:cNvPr>
          <p:cNvSpPr/>
          <p:nvPr/>
        </p:nvSpPr>
        <p:spPr>
          <a:xfrm>
            <a:off x="9655595" y="3972220"/>
            <a:ext cx="2546556" cy="738664"/>
          </a:xfrm>
          <a:prstGeom prst="rect">
            <a:avLst/>
          </a:prstGeom>
        </p:spPr>
        <p:txBody>
          <a:bodyPr wrap="square">
            <a:spAutoFit/>
          </a:bodyPr>
          <a:lstStyle/>
          <a:p>
            <a:endParaRPr lang="en-US" sz="2400" dirty="0"/>
          </a:p>
          <a:p>
            <a:r>
              <a:rPr lang="en-US" b="1" i="1" dirty="0"/>
              <a:t>Short term prediction</a:t>
            </a:r>
          </a:p>
        </p:txBody>
      </p:sp>
      <p:sp>
        <p:nvSpPr>
          <p:cNvPr id="14" name="Down Arrow 13">
            <a:extLst>
              <a:ext uri="{FF2B5EF4-FFF2-40B4-BE49-F238E27FC236}">
                <a16:creationId xmlns:a16="http://schemas.microsoft.com/office/drawing/2014/main" id="{92EAA58E-06C8-7C47-B3A9-120A214B9522}"/>
              </a:ext>
            </a:extLst>
          </p:cNvPr>
          <p:cNvSpPr/>
          <p:nvPr/>
        </p:nvSpPr>
        <p:spPr>
          <a:xfrm rot="16200000">
            <a:off x="9425890" y="3975323"/>
            <a:ext cx="245513" cy="280454"/>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451CF01C-645D-2C49-9D88-072019353F6D}"/>
              </a:ext>
            </a:extLst>
          </p:cNvPr>
          <p:cNvSpPr/>
          <p:nvPr/>
        </p:nvSpPr>
        <p:spPr>
          <a:xfrm>
            <a:off x="9655595" y="3879903"/>
            <a:ext cx="3290164" cy="369332"/>
          </a:xfrm>
          <a:prstGeom prst="rect">
            <a:avLst/>
          </a:prstGeom>
        </p:spPr>
        <p:txBody>
          <a:bodyPr wrap="square">
            <a:spAutoFit/>
          </a:bodyPr>
          <a:lstStyle/>
          <a:p>
            <a:r>
              <a:rPr lang="en-US" b="1" i="1" dirty="0"/>
              <a:t>Long term prediction</a:t>
            </a:r>
          </a:p>
        </p:txBody>
      </p:sp>
      <p:sp>
        <p:nvSpPr>
          <p:cNvPr id="15" name="Down Arrow 14">
            <a:extLst>
              <a:ext uri="{FF2B5EF4-FFF2-40B4-BE49-F238E27FC236}">
                <a16:creationId xmlns:a16="http://schemas.microsoft.com/office/drawing/2014/main" id="{97F15829-7756-C04B-A7A8-88FB1FB2625D}"/>
              </a:ext>
            </a:extLst>
          </p:cNvPr>
          <p:cNvSpPr/>
          <p:nvPr/>
        </p:nvSpPr>
        <p:spPr>
          <a:xfrm rot="16200000">
            <a:off x="9405809" y="4369381"/>
            <a:ext cx="245513" cy="280454"/>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10495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animBg="1"/>
      <p:bldP spid="8" grpId="0"/>
      <p:bldP spid="15"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5" name="Rectangle 134">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4D9EC9A4-0E17-C44F-A7AB-94FB75226C3F}"/>
              </a:ext>
            </a:extLst>
          </p:cNvPr>
          <p:cNvSpPr txBox="1"/>
          <p:nvPr/>
        </p:nvSpPr>
        <p:spPr>
          <a:xfrm>
            <a:off x="16059150" y="4314825"/>
            <a:ext cx="184731" cy="369332"/>
          </a:xfrm>
          <a:prstGeom prst="rect">
            <a:avLst/>
          </a:prstGeom>
          <a:noFill/>
          <a:ln>
            <a:solidFill>
              <a:srgbClr val="0070C0"/>
            </a:solidFill>
          </a:ln>
        </p:spPr>
        <p:txBody>
          <a:bodyPr wrap="none" rtlCol="0">
            <a:spAutoFit/>
          </a:bodyPr>
          <a:lstStyle/>
          <a:p>
            <a:endParaRPr lang="en-US" dirty="0"/>
          </a:p>
        </p:txBody>
      </p:sp>
      <p:sp>
        <p:nvSpPr>
          <p:cNvPr id="2" name="Rectangle 1">
            <a:extLst>
              <a:ext uri="{FF2B5EF4-FFF2-40B4-BE49-F238E27FC236}">
                <a16:creationId xmlns:a16="http://schemas.microsoft.com/office/drawing/2014/main" id="{385D5A1C-A34A-644B-9602-773C22F6664F}"/>
              </a:ext>
            </a:extLst>
          </p:cNvPr>
          <p:cNvSpPr/>
          <p:nvPr/>
        </p:nvSpPr>
        <p:spPr>
          <a:xfrm>
            <a:off x="572493" y="1634411"/>
            <a:ext cx="10515600" cy="2769989"/>
          </a:xfrm>
          <a:prstGeom prst="rect">
            <a:avLst/>
          </a:prstGeom>
        </p:spPr>
        <p:txBody>
          <a:bodyPr wrap="square">
            <a:spAutoFit/>
          </a:bodyPr>
          <a:lstStyle/>
          <a:p>
            <a:pPr lvl="1"/>
            <a:endParaRPr lang="en-US" sz="2000" b="1" i="1" dirty="0"/>
          </a:p>
          <a:p>
            <a:pPr marL="285750" indent="-285750">
              <a:buFont typeface="Arial" panose="020B0604020202020204" pitchFamily="34" charset="0"/>
              <a:buChar char="•"/>
            </a:pPr>
            <a:r>
              <a:rPr lang="en-US" sz="2400" b="1" i="1" dirty="0"/>
              <a:t>Long-term forecast  - Neural Network with forecasted regressors</a:t>
            </a:r>
          </a:p>
          <a:p>
            <a:endParaRPr lang="en-US" sz="1600" dirty="0"/>
          </a:p>
          <a:p>
            <a:endParaRPr lang="en-US" sz="1600" dirty="0"/>
          </a:p>
          <a:p>
            <a:endParaRPr lang="en-US" sz="1600" dirty="0"/>
          </a:p>
          <a:p>
            <a:endParaRPr lang="en-US" sz="1600" dirty="0"/>
          </a:p>
          <a:p>
            <a:endParaRPr lang="en-US" sz="1600" dirty="0"/>
          </a:p>
          <a:p>
            <a:endParaRPr lang="en-US" sz="1600" dirty="0"/>
          </a:p>
          <a:p>
            <a:endParaRPr lang="en-US" sz="1600" dirty="0"/>
          </a:p>
          <a:p>
            <a:pPr marL="285750" indent="-285750">
              <a:buFont typeface="Arial" panose="020B0604020202020204" pitchFamily="34" charset="0"/>
              <a:buChar char="•"/>
            </a:pPr>
            <a:endParaRPr lang="en-US" dirty="0"/>
          </a:p>
        </p:txBody>
      </p:sp>
      <p:sp>
        <p:nvSpPr>
          <p:cNvPr id="11" name="Title 5">
            <a:extLst>
              <a:ext uri="{FF2B5EF4-FFF2-40B4-BE49-F238E27FC236}">
                <a16:creationId xmlns:a16="http://schemas.microsoft.com/office/drawing/2014/main" id="{0CC16410-5CB9-214A-BA78-AD8499831370}"/>
              </a:ext>
            </a:extLst>
          </p:cNvPr>
          <p:cNvSpPr>
            <a:spLocks noGrp="1"/>
          </p:cNvSpPr>
          <p:nvPr>
            <p:ph type="title"/>
          </p:nvPr>
        </p:nvSpPr>
        <p:spPr>
          <a:xfrm>
            <a:off x="838200" y="365125"/>
            <a:ext cx="10515600" cy="1325563"/>
          </a:xfrm>
        </p:spPr>
        <p:txBody>
          <a:bodyPr>
            <a:noAutofit/>
          </a:bodyPr>
          <a:lstStyle/>
          <a:p>
            <a:r>
              <a:rPr lang="en-US" sz="3600" dirty="0">
                <a:solidFill>
                  <a:srgbClr val="282828"/>
                </a:solidFill>
                <a:latin typeface="+mn-lt"/>
              </a:rPr>
              <a:t>Conclusion</a:t>
            </a:r>
            <a:endParaRPr lang="en-US" sz="3600" i="1" u="sng" dirty="0">
              <a:solidFill>
                <a:srgbClr val="282828"/>
              </a:solidFill>
              <a:latin typeface="+mn-lt"/>
            </a:endParaRPr>
          </a:p>
        </p:txBody>
      </p:sp>
      <p:pic>
        <p:nvPicPr>
          <p:cNvPr id="16" name="Picture 15" descr="Chart, histogram&#10;&#10;Description automatically generated">
            <a:extLst>
              <a:ext uri="{FF2B5EF4-FFF2-40B4-BE49-F238E27FC236}">
                <a16:creationId xmlns:a16="http://schemas.microsoft.com/office/drawing/2014/main" id="{E6B7D626-BB0A-DE4B-A10C-74D437F65A1F}"/>
              </a:ext>
            </a:extLst>
          </p:cNvPr>
          <p:cNvPicPr>
            <a:picLocks noChangeAspect="1"/>
          </p:cNvPicPr>
          <p:nvPr/>
        </p:nvPicPr>
        <p:blipFill>
          <a:blip r:embed="rId3"/>
          <a:stretch>
            <a:fillRect/>
          </a:stretch>
        </p:blipFill>
        <p:spPr>
          <a:xfrm>
            <a:off x="945288" y="2396956"/>
            <a:ext cx="6735672" cy="4135815"/>
          </a:xfrm>
          <a:prstGeom prst="rect">
            <a:avLst/>
          </a:prstGeom>
        </p:spPr>
      </p:pic>
    </p:spTree>
    <p:extLst>
      <p:ext uri="{BB962C8B-B14F-4D97-AF65-F5344CB8AC3E}">
        <p14:creationId xmlns:p14="http://schemas.microsoft.com/office/powerpoint/2010/main" val="14867286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3" name="Rectangle 72">
            <a:extLst>
              <a:ext uri="{FF2B5EF4-FFF2-40B4-BE49-F238E27FC236}">
                <a16:creationId xmlns:a16="http://schemas.microsoft.com/office/drawing/2014/main" id="{394842B0-684D-44CC-B4BC-D13331CFD2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5AB33B6-A205-2A4E-B0B8-31F52C4EA620}"/>
              </a:ext>
            </a:extLst>
          </p:cNvPr>
          <p:cNvSpPr>
            <a:spLocks noGrp="1"/>
          </p:cNvSpPr>
          <p:nvPr>
            <p:ph type="title"/>
          </p:nvPr>
        </p:nvSpPr>
        <p:spPr>
          <a:xfrm>
            <a:off x="640080" y="329184"/>
            <a:ext cx="6317311" cy="1783080"/>
          </a:xfrm>
        </p:spPr>
        <p:txBody>
          <a:bodyPr anchor="b">
            <a:normAutofit/>
          </a:bodyPr>
          <a:lstStyle/>
          <a:p>
            <a:r>
              <a:rPr lang="en-US" sz="5600" dirty="0"/>
              <a:t>End</a:t>
            </a:r>
          </a:p>
        </p:txBody>
      </p:sp>
      <p:sp>
        <p:nvSpPr>
          <p:cNvPr id="75" name="sketch line">
            <a:extLst>
              <a:ext uri="{FF2B5EF4-FFF2-40B4-BE49-F238E27FC236}">
                <a16:creationId xmlns:a16="http://schemas.microsoft.com/office/drawing/2014/main" id="{4C2A3DC3-F495-4B99-9FF3-3FB30D6323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8952" y="2395728"/>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189469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135" name="Rectangle 134">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4D9EC9A4-0E17-C44F-A7AB-94FB75226C3F}"/>
              </a:ext>
            </a:extLst>
          </p:cNvPr>
          <p:cNvSpPr txBox="1"/>
          <p:nvPr/>
        </p:nvSpPr>
        <p:spPr>
          <a:xfrm>
            <a:off x="16059150" y="4314825"/>
            <a:ext cx="184731" cy="369332"/>
          </a:xfrm>
          <a:prstGeom prst="rect">
            <a:avLst/>
          </a:prstGeom>
          <a:noFill/>
          <a:ln>
            <a:solidFill>
              <a:srgbClr val="0070C0"/>
            </a:solidFill>
          </a:ln>
        </p:spPr>
        <p:txBody>
          <a:bodyPr wrap="none" rtlCol="0">
            <a:spAutoFit/>
          </a:bodyPr>
          <a:lstStyle/>
          <a:p>
            <a:endParaRPr lang="en-US" dirty="0"/>
          </a:p>
        </p:txBody>
      </p:sp>
      <p:sp>
        <p:nvSpPr>
          <p:cNvPr id="21" name="Title 5">
            <a:extLst>
              <a:ext uri="{FF2B5EF4-FFF2-40B4-BE49-F238E27FC236}">
                <a16:creationId xmlns:a16="http://schemas.microsoft.com/office/drawing/2014/main" id="{F581B0F6-A06D-6341-8C88-BDC5EA56CE73}"/>
              </a:ext>
            </a:extLst>
          </p:cNvPr>
          <p:cNvSpPr>
            <a:spLocks noGrp="1"/>
          </p:cNvSpPr>
          <p:nvPr>
            <p:ph type="title"/>
          </p:nvPr>
        </p:nvSpPr>
        <p:spPr>
          <a:xfrm>
            <a:off x="838199" y="365125"/>
            <a:ext cx="12374217" cy="1325563"/>
          </a:xfrm>
        </p:spPr>
        <p:txBody>
          <a:bodyPr>
            <a:noAutofit/>
          </a:bodyPr>
          <a:lstStyle/>
          <a:p>
            <a:r>
              <a:rPr lang="en-US" sz="3200" dirty="0">
                <a:solidFill>
                  <a:srgbClr val="282828"/>
                </a:solidFill>
                <a:latin typeface="+mn-lt"/>
              </a:rPr>
              <a:t>Model 3 – ARIMA(3,0,2) with s=365 and 7, no unit root term</a:t>
            </a:r>
          </a:p>
        </p:txBody>
      </p:sp>
      <p:sp>
        <p:nvSpPr>
          <p:cNvPr id="22" name="Rectangle 21">
            <a:extLst>
              <a:ext uri="{FF2B5EF4-FFF2-40B4-BE49-F238E27FC236}">
                <a16:creationId xmlns:a16="http://schemas.microsoft.com/office/drawing/2014/main" id="{65B80DE0-F2FD-764D-A024-BFB44251D30D}"/>
              </a:ext>
            </a:extLst>
          </p:cNvPr>
          <p:cNvSpPr/>
          <p:nvPr/>
        </p:nvSpPr>
        <p:spPr>
          <a:xfrm>
            <a:off x="360902" y="1378408"/>
            <a:ext cx="11433533" cy="1661993"/>
          </a:xfrm>
          <a:prstGeom prst="rect">
            <a:avLst/>
          </a:prstGeom>
        </p:spPr>
        <p:txBody>
          <a:bodyPr wrap="square">
            <a:spAutoFit/>
          </a:bodyPr>
          <a:lstStyle/>
          <a:p>
            <a:endParaRPr lang="en-US" sz="2400" dirty="0"/>
          </a:p>
          <a:p>
            <a:pPr marL="285750" indent="-285750">
              <a:buFont typeface="Arial" panose="020B0604020202020204" pitchFamily="34" charset="0"/>
              <a:buChar char="•"/>
            </a:pPr>
            <a:endParaRPr lang="en-US" sz="2000" b="1" dirty="0"/>
          </a:p>
          <a:p>
            <a:pPr marL="285750" indent="-285750">
              <a:buFont typeface="Arial" panose="020B0604020202020204" pitchFamily="34" charset="0"/>
              <a:buChar char="•"/>
            </a:pPr>
            <a:endParaRPr lang="en-US" sz="2000" dirty="0">
              <a:solidFill>
                <a:srgbClr val="282828"/>
              </a:solidFill>
            </a:endParaRPr>
          </a:p>
          <a:p>
            <a:r>
              <a:rPr lang="en-US" sz="2000" b="1" i="1" dirty="0"/>
              <a:t> </a:t>
            </a:r>
          </a:p>
          <a:p>
            <a:pPr marL="285750" indent="-285750">
              <a:buFont typeface="Arial" panose="020B0604020202020204" pitchFamily="34" charset="0"/>
              <a:buChar char="•"/>
            </a:pPr>
            <a:endParaRPr lang="en-US" dirty="0"/>
          </a:p>
        </p:txBody>
      </p:sp>
      <mc:AlternateContent xmlns:mc="http://schemas.openxmlformats.org/markup-compatibility/2006">
        <mc:Choice xmlns:a14="http://schemas.microsoft.com/office/drawing/2010/main" Requires="a14">
          <p:sp>
            <p:nvSpPr>
              <p:cNvPr id="20" name="Rectangle 19">
                <a:extLst>
                  <a:ext uri="{FF2B5EF4-FFF2-40B4-BE49-F238E27FC236}">
                    <a16:creationId xmlns:a16="http://schemas.microsoft.com/office/drawing/2014/main" id="{C2654D07-91CC-AC40-92DF-57CFDC2A993D}"/>
                  </a:ext>
                </a:extLst>
              </p:cNvPr>
              <p:cNvSpPr/>
              <p:nvPr/>
            </p:nvSpPr>
            <p:spPr>
              <a:xfrm>
                <a:off x="589057" y="1681544"/>
                <a:ext cx="11242041" cy="4842416"/>
              </a:xfrm>
              <a:prstGeom prst="rect">
                <a:avLst/>
              </a:prstGeom>
            </p:spPr>
            <p:txBody>
              <a:bodyPr wrap="square">
                <a:spAutoFit/>
              </a:bodyPr>
              <a:lstStyle/>
              <a:p>
                <a:pPr lvl="1"/>
                <a:endParaRPr lang="en-US" sz="2400" b="1" i="1" dirty="0"/>
              </a:p>
              <a:p>
                <a:pPr marL="285750" indent="-285750">
                  <a:buFont typeface="Arial" panose="020B0604020202020204" pitchFamily="34" charset="0"/>
                  <a:buChar char="•"/>
                </a:pPr>
                <a:r>
                  <a:rPr lang="en-US" b="1" dirty="0"/>
                  <a:t>Differencing seasonality term </a:t>
                </a:r>
                <a14:m>
                  <m:oMath xmlns:m="http://schemas.openxmlformats.org/officeDocument/2006/math">
                    <m:r>
                      <a:rPr lang="en-US" b="1">
                        <a:latin typeface="Cambria Math" panose="02040503050406030204" pitchFamily="18" charset="0"/>
                      </a:rPr>
                      <m:t>(</m:t>
                    </m:r>
                    <m:sSup>
                      <m:sSupPr>
                        <m:ctrlPr>
                          <a:rPr lang="en-US" b="1" i="1">
                            <a:latin typeface="Cambria Math" panose="02040503050406030204" pitchFamily="18" charset="0"/>
                          </a:rPr>
                        </m:ctrlPr>
                      </m:sSupPr>
                      <m:e>
                        <m:r>
                          <a:rPr lang="en-US" b="1" i="1">
                            <a:latin typeface="Cambria Math" panose="02040503050406030204" pitchFamily="18" charset="0"/>
                          </a:rPr>
                          <m:t>𝟏</m:t>
                        </m:r>
                        <m:r>
                          <a:rPr lang="en-US" b="1" i="1">
                            <a:latin typeface="Cambria Math" panose="02040503050406030204" pitchFamily="18" charset="0"/>
                          </a:rPr>
                          <m:t>−</m:t>
                        </m:r>
                        <m:r>
                          <a:rPr lang="en-US" b="1" i="1">
                            <a:latin typeface="Cambria Math" panose="02040503050406030204" pitchFamily="18" charset="0"/>
                          </a:rPr>
                          <m:t>𝑩</m:t>
                        </m:r>
                      </m:e>
                      <m:sup>
                        <m:r>
                          <a:rPr lang="en-US" b="1" i="1">
                            <a:latin typeface="Cambria Math" panose="02040503050406030204" pitchFamily="18" charset="0"/>
                          </a:rPr>
                          <m:t>𝟑𝟔𝟓</m:t>
                        </m:r>
                      </m:sup>
                    </m:sSup>
                    <m:r>
                      <a:rPr lang="en-US" b="1" i="1">
                        <a:latin typeface="Cambria Math" panose="02040503050406030204" pitchFamily="18" charset="0"/>
                      </a:rPr>
                      <m:t>)</m:t>
                    </m:r>
                  </m:oMath>
                </a14:m>
                <a:r>
                  <a:rPr lang="en-US" b="1" dirty="0"/>
                  <a:t> and </a:t>
                </a:r>
                <a14:m>
                  <m:oMath xmlns:m="http://schemas.openxmlformats.org/officeDocument/2006/math">
                    <m:r>
                      <a:rPr lang="en-US" b="1">
                        <a:latin typeface="Cambria Math" panose="02040503050406030204" pitchFamily="18" charset="0"/>
                      </a:rPr>
                      <m:t>(</m:t>
                    </m:r>
                    <m:sSup>
                      <m:sSupPr>
                        <m:ctrlPr>
                          <a:rPr lang="en-US" b="1" i="1">
                            <a:latin typeface="Cambria Math" panose="02040503050406030204" pitchFamily="18" charset="0"/>
                          </a:rPr>
                        </m:ctrlPr>
                      </m:sSupPr>
                      <m:e>
                        <m:r>
                          <a:rPr lang="en-US" b="1" i="1">
                            <a:latin typeface="Cambria Math" panose="02040503050406030204" pitchFamily="18" charset="0"/>
                          </a:rPr>
                          <m:t>𝟏</m:t>
                        </m:r>
                        <m:r>
                          <a:rPr lang="en-US" b="1" i="1">
                            <a:latin typeface="Cambria Math" panose="02040503050406030204" pitchFamily="18" charset="0"/>
                          </a:rPr>
                          <m:t>−</m:t>
                        </m:r>
                        <m:r>
                          <a:rPr lang="en-US" b="1" i="1">
                            <a:latin typeface="Cambria Math" panose="02040503050406030204" pitchFamily="18" charset="0"/>
                          </a:rPr>
                          <m:t>𝑩</m:t>
                        </m:r>
                      </m:e>
                      <m:sup>
                        <m:r>
                          <a:rPr lang="en-US" b="1" i="1">
                            <a:latin typeface="Cambria Math" panose="02040503050406030204" pitchFamily="18" charset="0"/>
                          </a:rPr>
                          <m:t>𝟕</m:t>
                        </m:r>
                      </m:sup>
                    </m:sSup>
                    <m:r>
                      <a:rPr lang="en-US" b="1" i="1">
                        <a:latin typeface="Cambria Math" panose="02040503050406030204" pitchFamily="18" charset="0"/>
                      </a:rPr>
                      <m:t>)</m:t>
                    </m:r>
                  </m:oMath>
                </a14:m>
                <a:endParaRPr lang="en-US" b="1" dirty="0"/>
              </a:p>
              <a:p>
                <a:pPr marL="285750" indent="-285750">
                  <a:buFont typeface="Arial" panose="020B0604020202020204" pitchFamily="34" charset="0"/>
                  <a:buChar char="•"/>
                </a:pPr>
                <a:endParaRPr lang="en-US" b="1" i="1" dirty="0"/>
              </a:p>
              <a:p>
                <a:pPr marL="285750" indent="-285750">
                  <a:buFont typeface="Arial" panose="020B0604020202020204" pitchFamily="34" charset="0"/>
                  <a:buChar char="•"/>
                </a:pPr>
                <a:r>
                  <a:rPr lang="en-US" b="1" i="1" dirty="0"/>
                  <a:t>Fitting the differenced ARIMA model with p and q based on AIC</a:t>
                </a:r>
                <a:endParaRPr lang="en-US" dirty="0"/>
              </a:p>
              <a:p>
                <a:endParaRPr lang="en-US" dirty="0"/>
              </a:p>
              <a:p>
                <a:endParaRPr lang="en-US" dirty="0"/>
              </a:p>
              <a:p>
                <a:endParaRPr lang="en-US" dirty="0"/>
              </a:p>
              <a:p>
                <a:endParaRPr lang="en-US" dirty="0"/>
              </a:p>
              <a:p>
                <a:endParaRPr lang="en-US" dirty="0"/>
              </a:p>
              <a:p>
                <a:pPr marL="342900" indent="-342900">
                  <a:buFont typeface="Arial" panose="020B0604020202020204" pitchFamily="34" charset="0"/>
                  <a:buChar char="•"/>
                </a:pPr>
                <a:r>
                  <a:rPr lang="en-US" b="1" i="1" dirty="0"/>
                  <a:t>Estimating the model with p and q given above</a:t>
                </a:r>
              </a:p>
              <a:p>
                <a:pPr marL="800100" lvl="1" indent="-342900">
                  <a:buFont typeface="Arial" panose="020B0604020202020204" pitchFamily="34" charset="0"/>
                  <a:buChar char="•"/>
                </a:pPr>
                <a:r>
                  <a:rPr lang="en-US" sz="1400" dirty="0"/>
                  <a:t>phi=1.1734189 ,-1.3154322, 0.4784634</a:t>
                </a:r>
              </a:p>
              <a:p>
                <a:pPr marL="800100" lvl="1" indent="-342900">
                  <a:buFont typeface="Arial" panose="020B0604020202020204" pitchFamily="34" charset="0"/>
                  <a:buChar char="•"/>
                </a:pPr>
                <a:r>
                  <a:rPr lang="en-US" sz="1400" dirty="0"/>
                  <a:t>theta=0.7709449 , -1</a:t>
                </a:r>
              </a:p>
              <a:p>
                <a:pPr marL="800100" lvl="1" indent="-342900">
                  <a:buFont typeface="Arial" panose="020B0604020202020204" pitchFamily="34" charset="0"/>
                  <a:buChar char="•"/>
                </a:pPr>
                <a:r>
                  <a:rPr lang="en-US" sz="1400" dirty="0"/>
                  <a:t>mean=3954.95</a:t>
                </a:r>
              </a:p>
              <a:p>
                <a:pPr marL="800100" lvl="1" indent="-342900">
                  <a:buFont typeface="Arial" panose="020B0604020202020204" pitchFamily="34" charset="0"/>
                  <a:buChar char="•"/>
                </a:pPr>
                <a:r>
                  <a:rPr lang="en-US" sz="1400" dirty="0"/>
                  <a:t>variance=129393.8</a:t>
                </a:r>
              </a:p>
              <a:p>
                <a:pPr marL="800100" lvl="1" indent="-342900">
                  <a:buFont typeface="Arial" panose="020B0604020202020204" pitchFamily="34" charset="0"/>
                  <a:buChar char="•"/>
                </a:pPr>
                <a:r>
                  <a:rPr lang="en-US" sz="1400" dirty="0"/>
                  <a:t>AIC=11.86</a:t>
                </a:r>
              </a:p>
              <a:p>
                <a:pPr lvl="1"/>
                <a:endParaRPr lang="en-US" dirty="0"/>
              </a:p>
              <a:p>
                <a:pPr marL="285750" indent="-285750">
                  <a:buFont typeface="Arial" panose="020B0604020202020204" pitchFamily="34" charset="0"/>
                  <a:buChar char="•"/>
                </a:pPr>
                <a:r>
                  <a:rPr lang="en-US" b="1" i="1" dirty="0"/>
                  <a:t>Final ARMA model – Factored form </a:t>
                </a:r>
              </a:p>
              <a:p>
                <a:pPr marL="742950" lvl="1" indent="-285750">
                  <a:buFont typeface="Arial" panose="020B0604020202020204" pitchFamily="34" charset="0"/>
                  <a:buChar char="•"/>
                </a:pPr>
                <a:r>
                  <a:rPr lang="en-US" sz="1600" dirty="0"/>
                  <a:t>(1-B^365)(1-B^7)(1-0.4877B)(1-0.6857B+0.9810B^2)(Xt-3954.95)=(1-0.7709B+1.0000B^2)at, variance=141342.4</a:t>
                </a:r>
                <a:endParaRPr lang="en-US" dirty="0"/>
              </a:p>
            </p:txBody>
          </p:sp>
        </mc:Choice>
        <mc:Fallback>
          <p:sp>
            <p:nvSpPr>
              <p:cNvPr id="20" name="Rectangle 19">
                <a:extLst>
                  <a:ext uri="{FF2B5EF4-FFF2-40B4-BE49-F238E27FC236}">
                    <a16:creationId xmlns:a16="http://schemas.microsoft.com/office/drawing/2014/main" id="{C2654D07-91CC-AC40-92DF-57CFDC2A993D}"/>
                  </a:ext>
                </a:extLst>
              </p:cNvPr>
              <p:cNvSpPr>
                <a:spLocks noRot="1" noChangeAspect="1" noMove="1" noResize="1" noEditPoints="1" noAdjustHandles="1" noChangeArrowheads="1" noChangeShapeType="1" noTextEdit="1"/>
              </p:cNvSpPr>
              <p:nvPr/>
            </p:nvSpPr>
            <p:spPr>
              <a:xfrm>
                <a:off x="589057" y="1681544"/>
                <a:ext cx="11242041" cy="4842416"/>
              </a:xfrm>
              <a:prstGeom prst="rect">
                <a:avLst/>
              </a:prstGeom>
              <a:blipFill>
                <a:blip r:embed="rId3"/>
                <a:stretch>
                  <a:fillRect l="-339" b="-524"/>
                </a:stretch>
              </a:blipFill>
            </p:spPr>
            <p:txBody>
              <a:bodyPr/>
              <a:lstStyle/>
              <a:p>
                <a:r>
                  <a:rPr lang="en-US">
                    <a:noFill/>
                  </a:rPr>
                  <a:t> </a:t>
                </a:r>
              </a:p>
            </p:txBody>
          </p:sp>
        </mc:Fallback>
      </mc:AlternateContent>
      <p:pic>
        <p:nvPicPr>
          <p:cNvPr id="4" name="Picture 3" descr="Table&#10;&#10;Description automatically generated">
            <a:extLst>
              <a:ext uri="{FF2B5EF4-FFF2-40B4-BE49-F238E27FC236}">
                <a16:creationId xmlns:a16="http://schemas.microsoft.com/office/drawing/2014/main" id="{FBDD104E-7510-234A-99CB-68582A42E5A1}"/>
              </a:ext>
            </a:extLst>
          </p:cNvPr>
          <p:cNvPicPr>
            <a:picLocks noChangeAspect="1"/>
          </p:cNvPicPr>
          <p:nvPr/>
        </p:nvPicPr>
        <p:blipFill>
          <a:blip r:embed="rId4"/>
          <a:stretch>
            <a:fillRect/>
          </a:stretch>
        </p:blipFill>
        <p:spPr>
          <a:xfrm>
            <a:off x="1072667" y="2887428"/>
            <a:ext cx="6461815" cy="1424118"/>
          </a:xfrm>
          <a:prstGeom prst="rect">
            <a:avLst/>
          </a:prstGeom>
        </p:spPr>
      </p:pic>
      <p:sp>
        <p:nvSpPr>
          <p:cNvPr id="23" name="Rounded Rectangle 22">
            <a:extLst>
              <a:ext uri="{FF2B5EF4-FFF2-40B4-BE49-F238E27FC236}">
                <a16:creationId xmlns:a16="http://schemas.microsoft.com/office/drawing/2014/main" id="{10298334-EDC5-7D4D-B7AD-6F0B70B2A029}"/>
              </a:ext>
            </a:extLst>
          </p:cNvPr>
          <p:cNvSpPr/>
          <p:nvPr/>
        </p:nvSpPr>
        <p:spPr>
          <a:xfrm>
            <a:off x="2929634" y="3171826"/>
            <a:ext cx="4604848" cy="257174"/>
          </a:xfrm>
          <a:prstGeom prst="roundRect">
            <a:avLst/>
          </a:prstGeom>
          <a:noFill/>
          <a:ln w="254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4676889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5" name="Rectangle 134">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Picture 29" descr="Chart&#10;&#10;Description automatically generated">
            <a:extLst>
              <a:ext uri="{FF2B5EF4-FFF2-40B4-BE49-F238E27FC236}">
                <a16:creationId xmlns:a16="http://schemas.microsoft.com/office/drawing/2014/main" id="{9B4FBD85-EF1C-644F-A66A-EABB04B4FF54}"/>
              </a:ext>
            </a:extLst>
          </p:cNvPr>
          <p:cNvPicPr>
            <a:picLocks noChangeAspect="1"/>
          </p:cNvPicPr>
          <p:nvPr/>
        </p:nvPicPr>
        <p:blipFill rotWithShape="1">
          <a:blip r:embed="rId3"/>
          <a:srcRect r="49110" b="50376"/>
          <a:stretch/>
        </p:blipFill>
        <p:spPr>
          <a:xfrm>
            <a:off x="4386471" y="2059023"/>
            <a:ext cx="3857417" cy="2255800"/>
          </a:xfrm>
          <a:prstGeom prst="rect">
            <a:avLst/>
          </a:prstGeom>
        </p:spPr>
      </p:pic>
      <p:sp>
        <p:nvSpPr>
          <p:cNvPr id="137"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2975E21D-6C84-094F-9ECC-5572D4CDCEE4}"/>
              </a:ext>
            </a:extLst>
          </p:cNvPr>
          <p:cNvSpPr>
            <a:spLocks noGrp="1"/>
          </p:cNvSpPr>
          <p:nvPr>
            <p:ph type="title"/>
          </p:nvPr>
        </p:nvSpPr>
        <p:spPr/>
        <p:txBody>
          <a:bodyPr>
            <a:noAutofit/>
          </a:bodyPr>
          <a:lstStyle/>
          <a:p>
            <a:r>
              <a:rPr lang="en-US" sz="3600" dirty="0">
                <a:solidFill>
                  <a:srgbClr val="282828"/>
                </a:solidFill>
                <a:latin typeface="+mn-lt"/>
              </a:rPr>
              <a:t>Data characteristics – Overview</a:t>
            </a:r>
          </a:p>
        </p:txBody>
      </p:sp>
      <p:sp>
        <p:nvSpPr>
          <p:cNvPr id="13" name="TextBox 12">
            <a:extLst>
              <a:ext uri="{FF2B5EF4-FFF2-40B4-BE49-F238E27FC236}">
                <a16:creationId xmlns:a16="http://schemas.microsoft.com/office/drawing/2014/main" id="{4D9EC9A4-0E17-C44F-A7AB-94FB75226C3F}"/>
              </a:ext>
            </a:extLst>
          </p:cNvPr>
          <p:cNvSpPr txBox="1"/>
          <p:nvPr/>
        </p:nvSpPr>
        <p:spPr>
          <a:xfrm>
            <a:off x="16059150" y="4314825"/>
            <a:ext cx="184731" cy="369332"/>
          </a:xfrm>
          <a:prstGeom prst="rect">
            <a:avLst/>
          </a:prstGeom>
          <a:noFill/>
          <a:ln>
            <a:solidFill>
              <a:srgbClr val="0070C0"/>
            </a:solidFill>
          </a:ln>
        </p:spPr>
        <p:txBody>
          <a:bodyPr wrap="none" rtlCol="0">
            <a:spAutoFit/>
          </a:bodyPr>
          <a:lstStyle/>
          <a:p>
            <a:endParaRPr lang="en-US" dirty="0"/>
          </a:p>
        </p:txBody>
      </p:sp>
      <p:sp>
        <p:nvSpPr>
          <p:cNvPr id="2" name="Rectangle 1">
            <a:extLst>
              <a:ext uri="{FF2B5EF4-FFF2-40B4-BE49-F238E27FC236}">
                <a16:creationId xmlns:a16="http://schemas.microsoft.com/office/drawing/2014/main" id="{385D5A1C-A34A-644B-9602-773C22F6664F}"/>
              </a:ext>
            </a:extLst>
          </p:cNvPr>
          <p:cNvSpPr/>
          <p:nvPr/>
        </p:nvSpPr>
        <p:spPr>
          <a:xfrm>
            <a:off x="572493" y="1883903"/>
            <a:ext cx="10079421" cy="3816429"/>
          </a:xfrm>
          <a:prstGeom prst="rect">
            <a:avLst/>
          </a:prstGeom>
        </p:spPr>
        <p:txBody>
          <a:bodyPr wrap="square">
            <a:spAutoFit/>
          </a:bodyPr>
          <a:lstStyle/>
          <a:p>
            <a:pPr lvl="1"/>
            <a:endParaRPr lang="en-US" sz="2400" dirty="0"/>
          </a:p>
          <a:p>
            <a:pPr lvl="1"/>
            <a:endParaRPr lang="en-US" sz="2400" dirty="0"/>
          </a:p>
          <a:p>
            <a:pPr marL="285750" indent="-285750">
              <a:buFont typeface="Arial" panose="020B0604020202020204" pitchFamily="34" charset="0"/>
              <a:buChar char="•"/>
            </a:pPr>
            <a:r>
              <a:rPr lang="en-US" sz="4400" dirty="0"/>
              <a:t>Overview</a:t>
            </a:r>
          </a:p>
          <a:p>
            <a:pPr marL="914400" lvl="1" indent="-457200">
              <a:buFontTx/>
              <a:buChar char="-"/>
            </a:pPr>
            <a:r>
              <a:rPr lang="en-US" sz="4400" dirty="0"/>
              <a:t>Realization</a:t>
            </a:r>
          </a:p>
          <a:p>
            <a:pPr marL="914400" lvl="1" indent="-457200">
              <a:buFontTx/>
              <a:buChar char="-"/>
            </a:pPr>
            <a:r>
              <a:rPr lang="en-US" sz="4400" dirty="0"/>
              <a:t>ACF</a:t>
            </a:r>
          </a:p>
          <a:p>
            <a:pPr marL="914400" lvl="1" indent="-457200">
              <a:buFontTx/>
              <a:buChar char="-"/>
            </a:pPr>
            <a:r>
              <a:rPr lang="en-US" sz="4400" dirty="0"/>
              <a:t>Spectral density </a:t>
            </a:r>
          </a:p>
          <a:p>
            <a:pPr marL="285750" indent="-285750">
              <a:buFont typeface="Arial" panose="020B0604020202020204" pitchFamily="34" charset="0"/>
              <a:buChar char="•"/>
            </a:pPr>
            <a:endParaRPr lang="en-US" dirty="0"/>
          </a:p>
        </p:txBody>
      </p:sp>
      <p:pic>
        <p:nvPicPr>
          <p:cNvPr id="15" name="Picture 14" descr="Chart&#10;&#10;Description automatically generated">
            <a:extLst>
              <a:ext uri="{FF2B5EF4-FFF2-40B4-BE49-F238E27FC236}">
                <a16:creationId xmlns:a16="http://schemas.microsoft.com/office/drawing/2014/main" id="{AB0D4AE9-117A-8E40-A0F6-08C8BBBE0AC8}"/>
              </a:ext>
            </a:extLst>
          </p:cNvPr>
          <p:cNvPicPr>
            <a:picLocks noChangeAspect="1"/>
          </p:cNvPicPr>
          <p:nvPr/>
        </p:nvPicPr>
        <p:blipFill rotWithShape="1">
          <a:blip r:embed="rId3"/>
          <a:srcRect l="52307" b="52558"/>
          <a:stretch/>
        </p:blipFill>
        <p:spPr>
          <a:xfrm>
            <a:off x="8136833" y="2055813"/>
            <a:ext cx="3615095" cy="2156646"/>
          </a:xfrm>
          <a:prstGeom prst="rect">
            <a:avLst/>
          </a:prstGeom>
        </p:spPr>
      </p:pic>
      <p:pic>
        <p:nvPicPr>
          <p:cNvPr id="16" name="Picture 15" descr="Chart&#10;&#10;Description automatically generated">
            <a:extLst>
              <a:ext uri="{FF2B5EF4-FFF2-40B4-BE49-F238E27FC236}">
                <a16:creationId xmlns:a16="http://schemas.microsoft.com/office/drawing/2014/main" id="{C8D3088C-AD37-DA45-B6C2-6B978DC0756D}"/>
              </a:ext>
            </a:extLst>
          </p:cNvPr>
          <p:cNvPicPr>
            <a:picLocks noChangeAspect="1"/>
          </p:cNvPicPr>
          <p:nvPr/>
        </p:nvPicPr>
        <p:blipFill rotWithShape="1">
          <a:blip r:embed="rId3"/>
          <a:srcRect l="51952" t="52561" r="355" b="-3"/>
          <a:stretch/>
        </p:blipFill>
        <p:spPr>
          <a:xfrm>
            <a:off x="6329285" y="4336229"/>
            <a:ext cx="3615095" cy="2156646"/>
          </a:xfrm>
          <a:prstGeom prst="rect">
            <a:avLst/>
          </a:prstGeom>
        </p:spPr>
      </p:pic>
      <p:cxnSp>
        <p:nvCxnSpPr>
          <p:cNvPr id="7" name="Straight Arrow Connector 6">
            <a:extLst>
              <a:ext uri="{FF2B5EF4-FFF2-40B4-BE49-F238E27FC236}">
                <a16:creationId xmlns:a16="http://schemas.microsoft.com/office/drawing/2014/main" id="{D0AA5637-7142-CD41-9AFA-478DFB8693A9}"/>
              </a:ext>
            </a:extLst>
          </p:cNvPr>
          <p:cNvCxnSpPr>
            <a:cxnSpLocks/>
          </p:cNvCxnSpPr>
          <p:nvPr/>
        </p:nvCxnSpPr>
        <p:spPr>
          <a:xfrm flipV="1">
            <a:off x="7674870" y="4570931"/>
            <a:ext cx="0" cy="606960"/>
          </a:xfrm>
          <a:prstGeom prst="straightConnector1">
            <a:avLst/>
          </a:prstGeom>
          <a:ln w="222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22A1A7AD-946F-6441-A11B-D461DCE39741}"/>
              </a:ext>
            </a:extLst>
          </p:cNvPr>
          <p:cNvCxnSpPr>
            <a:cxnSpLocks/>
          </p:cNvCxnSpPr>
          <p:nvPr/>
        </p:nvCxnSpPr>
        <p:spPr>
          <a:xfrm flipV="1">
            <a:off x="6786260" y="4486523"/>
            <a:ext cx="0" cy="691368"/>
          </a:xfrm>
          <a:prstGeom prst="straightConnector1">
            <a:avLst/>
          </a:prstGeom>
          <a:ln w="222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61295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par>
                          <p:cTn id="27" fill="hold">
                            <p:stCondLst>
                              <p:cond delay="0"/>
                            </p:stCondLst>
                            <p:childTnLst>
                              <p:par>
                                <p:cTn id="28" presetID="1" presetClass="entr" presetSubtype="0" fill="hold" nodeType="afterEffect">
                                  <p:stCondLst>
                                    <p:cond delay="0"/>
                                  </p:stCondLst>
                                  <p:childTnLst>
                                    <p:set>
                                      <p:cBhvr>
                                        <p:cTn id="29" dur="1" fill="hold">
                                          <p:stCondLst>
                                            <p:cond delay="0"/>
                                          </p:stCondLst>
                                        </p:cTn>
                                        <p:tgtEl>
                                          <p:spTgt spid="7"/>
                                        </p:tgtEl>
                                        <p:attrNameLst>
                                          <p:attrName>style.visibility</p:attrName>
                                        </p:attrNameLst>
                                      </p:cBhvr>
                                      <p:to>
                                        <p:strVal val="visible"/>
                                      </p:to>
                                    </p:set>
                                  </p:childTnLst>
                                </p:cTn>
                              </p:par>
                            </p:childTnLst>
                          </p:cTn>
                        </p:par>
                        <p:par>
                          <p:cTn id="30" fill="hold">
                            <p:stCondLst>
                              <p:cond delay="0"/>
                            </p:stCondLst>
                            <p:childTnLst>
                              <p:par>
                                <p:cTn id="31" presetID="1" presetClass="entr" presetSubtype="0" fill="hold" nodeType="after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allAtOnce"/>
    </p:bldLst>
  </p:timing>
</p:sld>
</file>

<file path=ppt/slides/slide30.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135" name="Rectangle 134">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4D9EC9A4-0E17-C44F-A7AB-94FB75226C3F}"/>
              </a:ext>
            </a:extLst>
          </p:cNvPr>
          <p:cNvSpPr txBox="1"/>
          <p:nvPr/>
        </p:nvSpPr>
        <p:spPr>
          <a:xfrm>
            <a:off x="16059150" y="4314825"/>
            <a:ext cx="184731" cy="369332"/>
          </a:xfrm>
          <a:prstGeom prst="rect">
            <a:avLst/>
          </a:prstGeom>
          <a:noFill/>
          <a:ln>
            <a:solidFill>
              <a:srgbClr val="0070C0"/>
            </a:solidFill>
          </a:ln>
        </p:spPr>
        <p:txBody>
          <a:bodyPr wrap="none" rtlCol="0">
            <a:spAutoFit/>
          </a:bodyPr>
          <a:lstStyle/>
          <a:p>
            <a:endParaRPr lang="en-US" dirty="0"/>
          </a:p>
        </p:txBody>
      </p:sp>
      <p:sp>
        <p:nvSpPr>
          <p:cNvPr id="2" name="Rectangle 1">
            <a:extLst>
              <a:ext uri="{FF2B5EF4-FFF2-40B4-BE49-F238E27FC236}">
                <a16:creationId xmlns:a16="http://schemas.microsoft.com/office/drawing/2014/main" id="{385D5A1C-A34A-644B-9602-773C22F6664F}"/>
              </a:ext>
            </a:extLst>
          </p:cNvPr>
          <p:cNvSpPr/>
          <p:nvPr/>
        </p:nvSpPr>
        <p:spPr>
          <a:xfrm>
            <a:off x="838200" y="1567630"/>
            <a:ext cx="5205395" cy="1661993"/>
          </a:xfrm>
          <a:prstGeom prst="rect">
            <a:avLst/>
          </a:prstGeom>
        </p:spPr>
        <p:txBody>
          <a:bodyPr wrap="square">
            <a:spAutoFit/>
          </a:bodyPr>
          <a:lstStyle/>
          <a:p>
            <a:endParaRPr lang="en-US" sz="2400" dirty="0"/>
          </a:p>
          <a:p>
            <a:pPr marL="285750" indent="-285750">
              <a:buFont typeface="Arial" panose="020B0604020202020204" pitchFamily="34" charset="0"/>
              <a:buChar char="•"/>
            </a:pPr>
            <a:r>
              <a:rPr lang="en-US" sz="2000" b="1" i="1" dirty="0"/>
              <a:t>Validating the model with last 20 data points</a:t>
            </a:r>
          </a:p>
          <a:p>
            <a:pPr marL="742950" lvl="1" indent="-285750">
              <a:buFont typeface="Arial" panose="020B0604020202020204" pitchFamily="34" charset="0"/>
              <a:buChar char="•"/>
            </a:pPr>
            <a:r>
              <a:rPr lang="en-US" sz="2000" dirty="0"/>
              <a:t>ASE = 17315942</a:t>
            </a:r>
            <a:br>
              <a:rPr lang="en-US" sz="2000" dirty="0"/>
            </a:br>
            <a:endParaRPr lang="en-US" sz="2000" dirty="0"/>
          </a:p>
          <a:p>
            <a:pPr marL="285750" indent="-285750">
              <a:buFont typeface="Arial" panose="020B0604020202020204" pitchFamily="34" charset="0"/>
              <a:buChar char="•"/>
            </a:pPr>
            <a:endParaRPr lang="en-US" dirty="0"/>
          </a:p>
        </p:txBody>
      </p:sp>
      <p:sp>
        <p:nvSpPr>
          <p:cNvPr id="18" name="Title 5">
            <a:extLst>
              <a:ext uri="{FF2B5EF4-FFF2-40B4-BE49-F238E27FC236}">
                <a16:creationId xmlns:a16="http://schemas.microsoft.com/office/drawing/2014/main" id="{AC3915D0-6B79-544A-AE5A-F0E4FDD9B9A7}"/>
              </a:ext>
            </a:extLst>
          </p:cNvPr>
          <p:cNvSpPr>
            <a:spLocks noGrp="1"/>
          </p:cNvSpPr>
          <p:nvPr>
            <p:ph type="title"/>
          </p:nvPr>
        </p:nvSpPr>
        <p:spPr>
          <a:xfrm>
            <a:off x="838200" y="365125"/>
            <a:ext cx="10515600" cy="1325563"/>
          </a:xfrm>
        </p:spPr>
        <p:txBody>
          <a:bodyPr>
            <a:noAutofit/>
          </a:bodyPr>
          <a:lstStyle/>
          <a:p>
            <a:r>
              <a:rPr lang="en-US" sz="3600" dirty="0">
                <a:solidFill>
                  <a:srgbClr val="282828"/>
                </a:solidFill>
                <a:latin typeface="+mn-lt"/>
              </a:rPr>
              <a:t>Model 3 – ARIMA(3,0,2)</a:t>
            </a:r>
          </a:p>
        </p:txBody>
      </p:sp>
      <p:pic>
        <p:nvPicPr>
          <p:cNvPr id="4" name="Picture 3" descr="Chart&#10;&#10;Description automatically generated">
            <a:extLst>
              <a:ext uri="{FF2B5EF4-FFF2-40B4-BE49-F238E27FC236}">
                <a16:creationId xmlns:a16="http://schemas.microsoft.com/office/drawing/2014/main" id="{BDF5CC62-BFE0-414C-84A3-F66415DAFCC5}"/>
              </a:ext>
            </a:extLst>
          </p:cNvPr>
          <p:cNvPicPr>
            <a:picLocks noChangeAspect="1"/>
          </p:cNvPicPr>
          <p:nvPr/>
        </p:nvPicPr>
        <p:blipFill>
          <a:blip r:embed="rId3"/>
          <a:stretch>
            <a:fillRect/>
          </a:stretch>
        </p:blipFill>
        <p:spPr>
          <a:xfrm>
            <a:off x="1761048" y="2711782"/>
            <a:ext cx="6627578" cy="4136154"/>
          </a:xfrm>
          <a:prstGeom prst="rect">
            <a:avLst/>
          </a:prstGeom>
        </p:spPr>
      </p:pic>
    </p:spTree>
    <p:extLst>
      <p:ext uri="{BB962C8B-B14F-4D97-AF65-F5344CB8AC3E}">
        <p14:creationId xmlns:p14="http://schemas.microsoft.com/office/powerpoint/2010/main" val="300522279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135" name="Rectangle 134">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4D9EC9A4-0E17-C44F-A7AB-94FB75226C3F}"/>
              </a:ext>
            </a:extLst>
          </p:cNvPr>
          <p:cNvSpPr txBox="1"/>
          <p:nvPr/>
        </p:nvSpPr>
        <p:spPr>
          <a:xfrm>
            <a:off x="16059150" y="4314825"/>
            <a:ext cx="184731" cy="369332"/>
          </a:xfrm>
          <a:prstGeom prst="rect">
            <a:avLst/>
          </a:prstGeom>
          <a:noFill/>
          <a:ln>
            <a:solidFill>
              <a:srgbClr val="0070C0"/>
            </a:solidFill>
          </a:ln>
        </p:spPr>
        <p:txBody>
          <a:bodyPr wrap="none" rtlCol="0">
            <a:spAutoFit/>
          </a:bodyPr>
          <a:lstStyle/>
          <a:p>
            <a:endParaRPr lang="en-US" dirty="0"/>
          </a:p>
        </p:txBody>
      </p:sp>
      <p:sp>
        <p:nvSpPr>
          <p:cNvPr id="2" name="Rectangle 1">
            <a:extLst>
              <a:ext uri="{FF2B5EF4-FFF2-40B4-BE49-F238E27FC236}">
                <a16:creationId xmlns:a16="http://schemas.microsoft.com/office/drawing/2014/main" id="{385D5A1C-A34A-644B-9602-773C22F6664F}"/>
              </a:ext>
            </a:extLst>
          </p:cNvPr>
          <p:cNvSpPr/>
          <p:nvPr/>
        </p:nvSpPr>
        <p:spPr>
          <a:xfrm>
            <a:off x="360902" y="1378408"/>
            <a:ext cx="5205395" cy="1046440"/>
          </a:xfrm>
          <a:prstGeom prst="rect">
            <a:avLst/>
          </a:prstGeom>
        </p:spPr>
        <p:txBody>
          <a:bodyPr wrap="square">
            <a:spAutoFit/>
          </a:bodyPr>
          <a:lstStyle/>
          <a:p>
            <a:endParaRPr lang="en-US" sz="2400" dirty="0"/>
          </a:p>
          <a:p>
            <a:pPr marL="285750" indent="-285750">
              <a:buFont typeface="Arial" panose="020B0604020202020204" pitchFamily="34" charset="0"/>
              <a:buChar char="•"/>
            </a:pPr>
            <a:r>
              <a:rPr lang="en-US" sz="2000" b="1" i="1" dirty="0"/>
              <a:t>Short term prediction – 20 days ahead</a:t>
            </a:r>
          </a:p>
          <a:p>
            <a:pPr marL="285750" indent="-285750">
              <a:buFont typeface="Arial" panose="020B0604020202020204" pitchFamily="34" charset="0"/>
              <a:buChar char="•"/>
            </a:pPr>
            <a:endParaRPr lang="en-US" dirty="0"/>
          </a:p>
        </p:txBody>
      </p:sp>
      <p:sp>
        <p:nvSpPr>
          <p:cNvPr id="12" name="Rectangle 11">
            <a:extLst>
              <a:ext uri="{FF2B5EF4-FFF2-40B4-BE49-F238E27FC236}">
                <a16:creationId xmlns:a16="http://schemas.microsoft.com/office/drawing/2014/main" id="{16B4FFFD-E8AD-7B4B-859C-6A002F8527BB}"/>
              </a:ext>
            </a:extLst>
          </p:cNvPr>
          <p:cNvSpPr/>
          <p:nvPr/>
        </p:nvSpPr>
        <p:spPr>
          <a:xfrm>
            <a:off x="6390801" y="1378408"/>
            <a:ext cx="5205395" cy="1046440"/>
          </a:xfrm>
          <a:prstGeom prst="rect">
            <a:avLst/>
          </a:prstGeom>
        </p:spPr>
        <p:txBody>
          <a:bodyPr wrap="square">
            <a:spAutoFit/>
          </a:bodyPr>
          <a:lstStyle/>
          <a:p>
            <a:endParaRPr lang="en-US" sz="2400" dirty="0"/>
          </a:p>
          <a:p>
            <a:pPr marL="285750" indent="-285750">
              <a:buFont typeface="Arial" panose="020B0604020202020204" pitchFamily="34" charset="0"/>
              <a:buChar char="•"/>
            </a:pPr>
            <a:r>
              <a:rPr lang="en-US" sz="2000" b="1" i="1" dirty="0"/>
              <a:t>Long term prediction – 200 days ahead</a:t>
            </a:r>
          </a:p>
          <a:p>
            <a:pPr marL="285750" indent="-285750">
              <a:buFont typeface="Arial" panose="020B0604020202020204" pitchFamily="34" charset="0"/>
              <a:buChar char="•"/>
            </a:pPr>
            <a:endParaRPr lang="en-US" dirty="0"/>
          </a:p>
        </p:txBody>
      </p:sp>
      <p:pic>
        <p:nvPicPr>
          <p:cNvPr id="15" name="Picture 14" descr="Chart&#10;&#10;Description automatically generated">
            <a:extLst>
              <a:ext uri="{FF2B5EF4-FFF2-40B4-BE49-F238E27FC236}">
                <a16:creationId xmlns:a16="http://schemas.microsoft.com/office/drawing/2014/main" id="{3219ED8A-9A85-FA4D-A507-5B581B1A097C}"/>
              </a:ext>
            </a:extLst>
          </p:cNvPr>
          <p:cNvPicPr>
            <a:picLocks noChangeAspect="1"/>
          </p:cNvPicPr>
          <p:nvPr/>
        </p:nvPicPr>
        <p:blipFill>
          <a:blip r:embed="rId3"/>
          <a:stretch>
            <a:fillRect/>
          </a:stretch>
        </p:blipFill>
        <p:spPr>
          <a:xfrm>
            <a:off x="1048758" y="2171096"/>
            <a:ext cx="3936094" cy="2203295"/>
          </a:xfrm>
          <a:prstGeom prst="rect">
            <a:avLst/>
          </a:prstGeom>
        </p:spPr>
      </p:pic>
      <p:pic>
        <p:nvPicPr>
          <p:cNvPr id="4" name="Picture 3" descr="Chart, histogram&#10;&#10;Description automatically generated">
            <a:extLst>
              <a:ext uri="{FF2B5EF4-FFF2-40B4-BE49-F238E27FC236}">
                <a16:creationId xmlns:a16="http://schemas.microsoft.com/office/drawing/2014/main" id="{8F219B8C-1678-5C4B-BB2D-F1732FF91934}"/>
              </a:ext>
            </a:extLst>
          </p:cNvPr>
          <p:cNvPicPr>
            <a:picLocks noChangeAspect="1"/>
          </p:cNvPicPr>
          <p:nvPr/>
        </p:nvPicPr>
        <p:blipFill>
          <a:blip r:embed="rId4"/>
          <a:stretch>
            <a:fillRect/>
          </a:stretch>
        </p:blipFill>
        <p:spPr>
          <a:xfrm>
            <a:off x="1048757" y="4553711"/>
            <a:ext cx="3936095" cy="2203295"/>
          </a:xfrm>
          <a:prstGeom prst="rect">
            <a:avLst/>
          </a:prstGeom>
        </p:spPr>
      </p:pic>
      <p:pic>
        <p:nvPicPr>
          <p:cNvPr id="6" name="Picture 5" descr="Chart, line chart&#10;&#10;Description automatically generated">
            <a:extLst>
              <a:ext uri="{FF2B5EF4-FFF2-40B4-BE49-F238E27FC236}">
                <a16:creationId xmlns:a16="http://schemas.microsoft.com/office/drawing/2014/main" id="{1EF5A410-68EC-2A42-AAC3-8F1B85B784F6}"/>
              </a:ext>
            </a:extLst>
          </p:cNvPr>
          <p:cNvPicPr>
            <a:picLocks noChangeAspect="1"/>
          </p:cNvPicPr>
          <p:nvPr/>
        </p:nvPicPr>
        <p:blipFill>
          <a:blip r:embed="rId5"/>
          <a:stretch>
            <a:fillRect/>
          </a:stretch>
        </p:blipFill>
        <p:spPr>
          <a:xfrm>
            <a:off x="6860134" y="2171096"/>
            <a:ext cx="4183822" cy="2341965"/>
          </a:xfrm>
          <a:prstGeom prst="rect">
            <a:avLst/>
          </a:prstGeom>
        </p:spPr>
      </p:pic>
      <p:pic>
        <p:nvPicPr>
          <p:cNvPr id="8" name="Picture 7" descr="Chart&#10;&#10;Description automatically generated">
            <a:extLst>
              <a:ext uri="{FF2B5EF4-FFF2-40B4-BE49-F238E27FC236}">
                <a16:creationId xmlns:a16="http://schemas.microsoft.com/office/drawing/2014/main" id="{2E84D957-6BBE-A140-A837-CA01014CA2B4}"/>
              </a:ext>
            </a:extLst>
          </p:cNvPr>
          <p:cNvPicPr>
            <a:picLocks noChangeAspect="1"/>
          </p:cNvPicPr>
          <p:nvPr/>
        </p:nvPicPr>
        <p:blipFill>
          <a:blip r:embed="rId6"/>
          <a:stretch>
            <a:fillRect/>
          </a:stretch>
        </p:blipFill>
        <p:spPr>
          <a:xfrm>
            <a:off x="6860134" y="4542188"/>
            <a:ext cx="4183822" cy="2341965"/>
          </a:xfrm>
          <a:prstGeom prst="rect">
            <a:avLst/>
          </a:prstGeom>
        </p:spPr>
      </p:pic>
      <p:sp>
        <p:nvSpPr>
          <p:cNvPr id="21" name="Title 5">
            <a:extLst>
              <a:ext uri="{FF2B5EF4-FFF2-40B4-BE49-F238E27FC236}">
                <a16:creationId xmlns:a16="http://schemas.microsoft.com/office/drawing/2014/main" id="{747DD9AB-36E4-9341-B3B1-08BCA84CF1CC}"/>
              </a:ext>
            </a:extLst>
          </p:cNvPr>
          <p:cNvSpPr>
            <a:spLocks noGrp="1"/>
          </p:cNvSpPr>
          <p:nvPr>
            <p:ph type="title"/>
          </p:nvPr>
        </p:nvSpPr>
        <p:spPr>
          <a:xfrm>
            <a:off x="838200" y="365125"/>
            <a:ext cx="10515600" cy="1325563"/>
          </a:xfrm>
        </p:spPr>
        <p:txBody>
          <a:bodyPr>
            <a:noAutofit/>
          </a:bodyPr>
          <a:lstStyle/>
          <a:p>
            <a:r>
              <a:rPr lang="en-US" sz="3600" dirty="0">
                <a:solidFill>
                  <a:srgbClr val="282828"/>
                </a:solidFill>
                <a:latin typeface="+mn-lt"/>
              </a:rPr>
              <a:t>Model 3 – ARIMA(3,0,2)</a:t>
            </a:r>
          </a:p>
        </p:txBody>
      </p:sp>
    </p:spTree>
    <p:extLst>
      <p:ext uri="{BB962C8B-B14F-4D97-AF65-F5344CB8AC3E}">
        <p14:creationId xmlns:p14="http://schemas.microsoft.com/office/powerpoint/2010/main" val="15722661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5" name="Rectangle 134">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2975E21D-6C84-094F-9ECC-5572D4CDCEE4}"/>
              </a:ext>
            </a:extLst>
          </p:cNvPr>
          <p:cNvSpPr>
            <a:spLocks noGrp="1"/>
          </p:cNvSpPr>
          <p:nvPr>
            <p:ph type="title"/>
          </p:nvPr>
        </p:nvSpPr>
        <p:spPr/>
        <p:txBody>
          <a:bodyPr>
            <a:noAutofit/>
          </a:bodyPr>
          <a:lstStyle/>
          <a:p>
            <a:r>
              <a:rPr lang="en-US" sz="3600" dirty="0">
                <a:solidFill>
                  <a:srgbClr val="282828"/>
                </a:solidFill>
                <a:latin typeface="+mn-lt"/>
              </a:rPr>
              <a:t>Data characteristics – Stationarity check 1</a:t>
            </a:r>
          </a:p>
        </p:txBody>
      </p:sp>
      <p:sp>
        <p:nvSpPr>
          <p:cNvPr id="13" name="TextBox 12">
            <a:extLst>
              <a:ext uri="{FF2B5EF4-FFF2-40B4-BE49-F238E27FC236}">
                <a16:creationId xmlns:a16="http://schemas.microsoft.com/office/drawing/2014/main" id="{4D9EC9A4-0E17-C44F-A7AB-94FB75226C3F}"/>
              </a:ext>
            </a:extLst>
          </p:cNvPr>
          <p:cNvSpPr txBox="1"/>
          <p:nvPr/>
        </p:nvSpPr>
        <p:spPr>
          <a:xfrm>
            <a:off x="16059150" y="4314825"/>
            <a:ext cx="184731" cy="369332"/>
          </a:xfrm>
          <a:prstGeom prst="rect">
            <a:avLst/>
          </a:prstGeom>
          <a:noFill/>
          <a:ln>
            <a:solidFill>
              <a:srgbClr val="0070C0"/>
            </a:solidFill>
          </a:ln>
        </p:spPr>
        <p:txBody>
          <a:bodyPr wrap="none" rtlCol="0">
            <a:spAutoFit/>
          </a:bodyPr>
          <a:lstStyle/>
          <a:p>
            <a:endParaRPr lang="en-US" dirty="0"/>
          </a:p>
        </p:txBody>
      </p:sp>
      <p:sp>
        <p:nvSpPr>
          <p:cNvPr id="2" name="Rectangle 1">
            <a:extLst>
              <a:ext uri="{FF2B5EF4-FFF2-40B4-BE49-F238E27FC236}">
                <a16:creationId xmlns:a16="http://schemas.microsoft.com/office/drawing/2014/main" id="{385D5A1C-A34A-644B-9602-773C22F6664F}"/>
              </a:ext>
            </a:extLst>
          </p:cNvPr>
          <p:cNvSpPr/>
          <p:nvPr/>
        </p:nvSpPr>
        <p:spPr>
          <a:xfrm>
            <a:off x="572493" y="1883903"/>
            <a:ext cx="10079421" cy="5355312"/>
          </a:xfrm>
          <a:prstGeom prst="rect">
            <a:avLst/>
          </a:prstGeom>
        </p:spPr>
        <p:txBody>
          <a:bodyPr wrap="square">
            <a:spAutoFit/>
          </a:bodyPr>
          <a:lstStyle/>
          <a:p>
            <a:pPr marL="285750" indent="-285750">
              <a:buFont typeface="Arial" panose="020B0604020202020204" pitchFamily="34" charset="0"/>
              <a:buChar char="•"/>
            </a:pPr>
            <a:r>
              <a:rPr lang="en-US" sz="2800" dirty="0"/>
              <a:t>Dickey Fuller test</a:t>
            </a:r>
          </a:p>
          <a:p>
            <a:pPr marL="285750" indent="-285750">
              <a:buFont typeface="Arial" panose="020B0604020202020204" pitchFamily="34" charset="0"/>
              <a:buChar char="•"/>
            </a:pPr>
            <a:endParaRPr lang="en-US" sz="2800" dirty="0"/>
          </a:p>
          <a:p>
            <a:pPr marL="914400" lvl="1" indent="-457200">
              <a:buFontTx/>
              <a:buChar char="-"/>
            </a:pPr>
            <a:r>
              <a:rPr lang="en-US" sz="2800" i="1" u="sng" dirty="0"/>
              <a:t>Rejected</a:t>
            </a:r>
            <a:r>
              <a:rPr lang="en-US" sz="2800" dirty="0"/>
              <a:t> the null hypothesis </a:t>
            </a:r>
          </a:p>
          <a:p>
            <a:pPr lvl="1"/>
            <a:endParaRPr lang="en-US" sz="2800" dirty="0"/>
          </a:p>
          <a:p>
            <a:pPr lvl="1"/>
            <a:endParaRPr lang="en-US" sz="2800" dirty="0"/>
          </a:p>
          <a:p>
            <a:pPr lvl="1"/>
            <a:endParaRPr lang="en-US" sz="2800" dirty="0"/>
          </a:p>
          <a:p>
            <a:pPr lvl="1"/>
            <a:endParaRPr lang="en-US" sz="2800" dirty="0"/>
          </a:p>
          <a:p>
            <a:pPr lvl="1"/>
            <a:r>
              <a:rPr lang="en-US" sz="2800" dirty="0"/>
              <a:t>=&gt; The data is stationary, DF test alone can’t fully be trusted</a:t>
            </a:r>
          </a:p>
          <a:p>
            <a:pPr lvl="1"/>
            <a:endParaRPr lang="en-US" sz="2800" dirty="0"/>
          </a:p>
          <a:p>
            <a:pPr lvl="1"/>
            <a:endParaRPr lang="en-US" sz="2400" dirty="0"/>
          </a:p>
          <a:p>
            <a:pPr lvl="1"/>
            <a:endParaRPr lang="en-US" sz="2400" dirty="0"/>
          </a:p>
          <a:p>
            <a:pPr lvl="1"/>
            <a:endParaRPr lang="en-US" sz="2400" dirty="0"/>
          </a:p>
          <a:p>
            <a:pPr marL="285750" indent="-285750">
              <a:buFont typeface="Arial" panose="020B0604020202020204" pitchFamily="34" charset="0"/>
              <a:buChar char="•"/>
            </a:pPr>
            <a:endParaRPr lang="en-US" dirty="0"/>
          </a:p>
        </p:txBody>
      </p:sp>
      <p:grpSp>
        <p:nvGrpSpPr>
          <p:cNvPr id="3" name="Group 2">
            <a:extLst>
              <a:ext uri="{FF2B5EF4-FFF2-40B4-BE49-F238E27FC236}">
                <a16:creationId xmlns:a16="http://schemas.microsoft.com/office/drawing/2014/main" id="{EAF47B8F-0734-EB48-9916-7601ACF0C68C}"/>
              </a:ext>
            </a:extLst>
          </p:cNvPr>
          <p:cNvGrpSpPr/>
          <p:nvPr/>
        </p:nvGrpSpPr>
        <p:grpSpPr>
          <a:xfrm>
            <a:off x="1684824" y="3350323"/>
            <a:ext cx="6138482" cy="1254098"/>
            <a:chOff x="1699111" y="3404418"/>
            <a:chExt cx="6138482" cy="1254098"/>
          </a:xfrm>
        </p:grpSpPr>
        <p:pic>
          <p:nvPicPr>
            <p:cNvPr id="5" name="Picture 4" descr="Text&#10;&#10;Description automatically generated">
              <a:extLst>
                <a:ext uri="{FF2B5EF4-FFF2-40B4-BE49-F238E27FC236}">
                  <a16:creationId xmlns:a16="http://schemas.microsoft.com/office/drawing/2014/main" id="{326C510F-8320-1045-9424-F0D207A846AC}"/>
                </a:ext>
              </a:extLst>
            </p:cNvPr>
            <p:cNvPicPr>
              <a:picLocks noChangeAspect="1"/>
            </p:cNvPicPr>
            <p:nvPr/>
          </p:nvPicPr>
          <p:blipFill>
            <a:blip r:embed="rId3"/>
            <a:stretch>
              <a:fillRect/>
            </a:stretch>
          </p:blipFill>
          <p:spPr>
            <a:xfrm>
              <a:off x="1699111" y="3404418"/>
              <a:ext cx="6138482" cy="1254098"/>
            </a:xfrm>
            <a:prstGeom prst="rect">
              <a:avLst/>
            </a:prstGeom>
          </p:spPr>
        </p:pic>
        <p:sp>
          <p:nvSpPr>
            <p:cNvPr id="8" name="Rounded Rectangle 7">
              <a:extLst>
                <a:ext uri="{FF2B5EF4-FFF2-40B4-BE49-F238E27FC236}">
                  <a16:creationId xmlns:a16="http://schemas.microsoft.com/office/drawing/2014/main" id="{E34761D3-2A6B-744E-B908-4FCEC356DEBA}"/>
                </a:ext>
              </a:extLst>
            </p:cNvPr>
            <p:cNvSpPr/>
            <p:nvPr/>
          </p:nvSpPr>
          <p:spPr>
            <a:xfrm>
              <a:off x="5512904" y="4080333"/>
              <a:ext cx="1696278" cy="279631"/>
            </a:xfrm>
            <a:prstGeom prst="roundRect">
              <a:avLst/>
            </a:prstGeom>
            <a:noFill/>
            <a:ln w="254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spTree>
    <p:extLst>
      <p:ext uri="{BB962C8B-B14F-4D97-AF65-F5344CB8AC3E}">
        <p14:creationId xmlns:p14="http://schemas.microsoft.com/office/powerpoint/2010/main" val="2852551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par>
                                <p:cTn id="11" presetID="1" presetClass="entr" presetSubtype="0" fill="hold" nodeType="withEffect">
                                  <p:stCondLst>
                                    <p:cond delay="100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5" name="Rectangle 134">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descr="Chart, histogram&#10;&#10;Description automatically generated">
            <a:extLst>
              <a:ext uri="{FF2B5EF4-FFF2-40B4-BE49-F238E27FC236}">
                <a16:creationId xmlns:a16="http://schemas.microsoft.com/office/drawing/2014/main" id="{3D2F6CF4-52C1-EC41-AF02-ED1C5C874472}"/>
              </a:ext>
            </a:extLst>
          </p:cNvPr>
          <p:cNvPicPr>
            <a:picLocks noChangeAspect="1"/>
          </p:cNvPicPr>
          <p:nvPr/>
        </p:nvPicPr>
        <p:blipFill>
          <a:blip r:embed="rId3"/>
          <a:stretch>
            <a:fillRect/>
          </a:stretch>
        </p:blipFill>
        <p:spPr>
          <a:xfrm>
            <a:off x="7421012" y="2175035"/>
            <a:ext cx="3594100" cy="2095500"/>
          </a:xfrm>
          <a:prstGeom prst="rect">
            <a:avLst/>
          </a:prstGeom>
        </p:spPr>
      </p:pic>
      <p:sp>
        <p:nvSpPr>
          <p:cNvPr id="137"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2975E21D-6C84-094F-9ECC-5572D4CDCEE4}"/>
              </a:ext>
            </a:extLst>
          </p:cNvPr>
          <p:cNvSpPr>
            <a:spLocks noGrp="1"/>
          </p:cNvSpPr>
          <p:nvPr>
            <p:ph type="title"/>
          </p:nvPr>
        </p:nvSpPr>
        <p:spPr/>
        <p:txBody>
          <a:bodyPr>
            <a:noAutofit/>
          </a:bodyPr>
          <a:lstStyle/>
          <a:p>
            <a:r>
              <a:rPr lang="en-US" sz="3600" dirty="0">
                <a:solidFill>
                  <a:srgbClr val="282828"/>
                </a:solidFill>
                <a:latin typeface="+mn-lt"/>
              </a:rPr>
              <a:t>Data characteristics – Stationarity check 2</a:t>
            </a:r>
          </a:p>
        </p:txBody>
      </p:sp>
      <p:sp>
        <p:nvSpPr>
          <p:cNvPr id="13" name="TextBox 12">
            <a:extLst>
              <a:ext uri="{FF2B5EF4-FFF2-40B4-BE49-F238E27FC236}">
                <a16:creationId xmlns:a16="http://schemas.microsoft.com/office/drawing/2014/main" id="{4D9EC9A4-0E17-C44F-A7AB-94FB75226C3F}"/>
              </a:ext>
            </a:extLst>
          </p:cNvPr>
          <p:cNvSpPr txBox="1"/>
          <p:nvPr/>
        </p:nvSpPr>
        <p:spPr>
          <a:xfrm>
            <a:off x="16059150" y="4314825"/>
            <a:ext cx="184731" cy="369332"/>
          </a:xfrm>
          <a:prstGeom prst="rect">
            <a:avLst/>
          </a:prstGeom>
          <a:noFill/>
          <a:ln>
            <a:solidFill>
              <a:srgbClr val="0070C0"/>
            </a:solidFill>
          </a:ln>
        </p:spPr>
        <p:txBody>
          <a:bodyPr wrap="none" rtlCol="0">
            <a:spAutoFit/>
          </a:bodyPr>
          <a:lstStyle/>
          <a:p>
            <a:endParaRPr lang="en-US" dirty="0"/>
          </a:p>
        </p:txBody>
      </p:sp>
      <p:sp>
        <p:nvSpPr>
          <p:cNvPr id="2" name="Rectangle 1">
            <a:extLst>
              <a:ext uri="{FF2B5EF4-FFF2-40B4-BE49-F238E27FC236}">
                <a16:creationId xmlns:a16="http://schemas.microsoft.com/office/drawing/2014/main" id="{385D5A1C-A34A-644B-9602-773C22F6664F}"/>
              </a:ext>
            </a:extLst>
          </p:cNvPr>
          <p:cNvSpPr/>
          <p:nvPr/>
        </p:nvSpPr>
        <p:spPr>
          <a:xfrm>
            <a:off x="572493" y="1883903"/>
            <a:ext cx="5947791" cy="4739759"/>
          </a:xfrm>
          <a:prstGeom prst="rect">
            <a:avLst/>
          </a:prstGeom>
        </p:spPr>
        <p:txBody>
          <a:bodyPr wrap="square">
            <a:spAutoFit/>
          </a:bodyPr>
          <a:lstStyle/>
          <a:p>
            <a:pPr lvl="1"/>
            <a:endParaRPr lang="en-US" sz="2400" b="1" i="1" dirty="0"/>
          </a:p>
          <a:p>
            <a:pPr marL="285750" indent="-285750">
              <a:buFont typeface="Arial" panose="020B0604020202020204" pitchFamily="34" charset="0"/>
              <a:buChar char="•"/>
            </a:pPr>
            <a:r>
              <a:rPr lang="en-US" sz="2400" b="1" i="1" dirty="0"/>
              <a:t>Condition 1 : Constant mean</a:t>
            </a:r>
          </a:p>
          <a:p>
            <a:pPr marL="742950" lvl="1" indent="-285750">
              <a:buFont typeface="Arial" panose="020B0604020202020204" pitchFamily="34" charset="0"/>
              <a:buChar char="•"/>
            </a:pPr>
            <a:r>
              <a:rPr lang="en-US" sz="2000" dirty="0"/>
              <a:t>Seemed to be centered around the mean</a:t>
            </a:r>
          </a:p>
          <a:p>
            <a:pPr marL="742950" lvl="1" indent="-285750">
              <a:buFont typeface="Arial" panose="020B0604020202020204" pitchFamily="34" charset="0"/>
              <a:buChar char="•"/>
            </a:pPr>
            <a:r>
              <a:rPr lang="en-US" sz="2000" dirty="0"/>
              <a:t>However, there is seasonality present</a:t>
            </a:r>
          </a:p>
          <a:p>
            <a:pPr marL="742950" lvl="1" indent="-285750">
              <a:buFont typeface="Arial" panose="020B0604020202020204" pitchFamily="34" charset="0"/>
              <a:buChar char="•"/>
            </a:pPr>
            <a:r>
              <a:rPr lang="en-US" sz="2000" dirty="0"/>
              <a:t>Domain knowledge</a:t>
            </a:r>
          </a:p>
          <a:p>
            <a:pPr marL="742950" lvl="1"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b="1" i="1" dirty="0"/>
              <a:t>Condition 2 : Constant variance</a:t>
            </a:r>
          </a:p>
          <a:p>
            <a:pPr marL="742950" lvl="1" indent="-285750">
              <a:buFont typeface="Arial" panose="020B0604020202020204" pitchFamily="34" charset="0"/>
              <a:buChar char="•"/>
            </a:pPr>
            <a:r>
              <a:rPr lang="en-US" sz="2000" dirty="0"/>
              <a:t>Assumed constant</a:t>
            </a:r>
          </a:p>
          <a:p>
            <a:pPr marL="742950" lvl="1" indent="-285750">
              <a:buFont typeface="Arial" panose="020B0604020202020204" pitchFamily="34" charset="0"/>
              <a:buChar char="•"/>
            </a:pPr>
            <a:endParaRPr lang="en-US" sz="2000" dirty="0"/>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b="1" i="1" dirty="0"/>
              <a:t>Condition 3 : Constant correlation</a:t>
            </a:r>
          </a:p>
          <a:p>
            <a:pPr marL="742950" lvl="1" indent="-285750">
              <a:buFont typeface="Arial" panose="020B0604020202020204" pitchFamily="34" charset="0"/>
              <a:buChar char="•"/>
            </a:pPr>
            <a:r>
              <a:rPr lang="en-US" sz="2000" dirty="0"/>
              <a:t>Data split in half and ACF compared</a:t>
            </a:r>
          </a:p>
          <a:p>
            <a:pPr marL="742950" lvl="1" indent="-285750">
              <a:buFont typeface="Arial" panose="020B0604020202020204" pitchFamily="34" charset="0"/>
              <a:buChar char="•"/>
            </a:pPr>
            <a:r>
              <a:rPr lang="en-US" sz="2000" dirty="0"/>
              <a:t>Appear constant</a:t>
            </a:r>
          </a:p>
          <a:p>
            <a:pPr marL="285750" indent="-285750">
              <a:buFont typeface="Arial" panose="020B0604020202020204" pitchFamily="34" charset="0"/>
              <a:buChar char="•"/>
            </a:pPr>
            <a:endParaRPr lang="en-US" dirty="0"/>
          </a:p>
        </p:txBody>
      </p:sp>
      <p:grpSp>
        <p:nvGrpSpPr>
          <p:cNvPr id="3" name="Group 2">
            <a:extLst>
              <a:ext uri="{FF2B5EF4-FFF2-40B4-BE49-F238E27FC236}">
                <a16:creationId xmlns:a16="http://schemas.microsoft.com/office/drawing/2014/main" id="{59398439-EE09-094B-BD1F-78395AE73F69}"/>
              </a:ext>
            </a:extLst>
          </p:cNvPr>
          <p:cNvGrpSpPr/>
          <p:nvPr/>
        </p:nvGrpSpPr>
        <p:grpSpPr>
          <a:xfrm>
            <a:off x="5779192" y="4696238"/>
            <a:ext cx="6388531" cy="2086799"/>
            <a:chOff x="5779192" y="4696238"/>
            <a:chExt cx="6388531" cy="2086799"/>
          </a:xfrm>
        </p:grpSpPr>
        <p:pic>
          <p:nvPicPr>
            <p:cNvPr id="15" name="Picture 14" descr="Chart&#10;&#10;Description automatically generated">
              <a:extLst>
                <a:ext uri="{FF2B5EF4-FFF2-40B4-BE49-F238E27FC236}">
                  <a16:creationId xmlns:a16="http://schemas.microsoft.com/office/drawing/2014/main" id="{3C28D4C0-B71D-6A4B-82A8-C32D178016E1}"/>
                </a:ext>
              </a:extLst>
            </p:cNvPr>
            <p:cNvPicPr>
              <a:picLocks noChangeAspect="1"/>
            </p:cNvPicPr>
            <p:nvPr/>
          </p:nvPicPr>
          <p:blipFill>
            <a:blip r:embed="rId4"/>
            <a:stretch>
              <a:fillRect/>
            </a:stretch>
          </p:blipFill>
          <p:spPr>
            <a:xfrm>
              <a:off x="5779192" y="5020028"/>
              <a:ext cx="3094448" cy="1763009"/>
            </a:xfrm>
            <a:prstGeom prst="rect">
              <a:avLst/>
            </a:prstGeom>
          </p:spPr>
        </p:pic>
        <p:pic>
          <p:nvPicPr>
            <p:cNvPr id="17" name="Picture 16" descr="Chart, box and whisker chart&#10;&#10;Description automatically generated">
              <a:extLst>
                <a:ext uri="{FF2B5EF4-FFF2-40B4-BE49-F238E27FC236}">
                  <a16:creationId xmlns:a16="http://schemas.microsoft.com/office/drawing/2014/main" id="{EDC442D8-CD23-F34A-AC88-02483FFC383B}"/>
                </a:ext>
              </a:extLst>
            </p:cNvPr>
            <p:cNvPicPr>
              <a:picLocks noChangeAspect="1"/>
            </p:cNvPicPr>
            <p:nvPr/>
          </p:nvPicPr>
          <p:blipFill>
            <a:blip r:embed="rId5"/>
            <a:stretch>
              <a:fillRect/>
            </a:stretch>
          </p:blipFill>
          <p:spPr>
            <a:xfrm>
              <a:off x="9073275" y="5020027"/>
              <a:ext cx="3094448" cy="1763009"/>
            </a:xfrm>
            <a:prstGeom prst="rect">
              <a:avLst/>
            </a:prstGeom>
          </p:spPr>
        </p:pic>
        <p:sp>
          <p:nvSpPr>
            <p:cNvPr id="19" name="Rectangle 18">
              <a:extLst>
                <a:ext uri="{FF2B5EF4-FFF2-40B4-BE49-F238E27FC236}">
                  <a16:creationId xmlns:a16="http://schemas.microsoft.com/office/drawing/2014/main" id="{47EE9591-583A-DB4E-B57E-70EFF38BE52C}"/>
                </a:ext>
              </a:extLst>
            </p:cNvPr>
            <p:cNvSpPr/>
            <p:nvPr/>
          </p:nvSpPr>
          <p:spPr>
            <a:xfrm>
              <a:off x="6891459" y="4714206"/>
              <a:ext cx="1735707" cy="369332"/>
            </a:xfrm>
            <a:prstGeom prst="rect">
              <a:avLst/>
            </a:prstGeom>
          </p:spPr>
          <p:txBody>
            <a:bodyPr wrap="square">
              <a:spAutoFit/>
            </a:bodyPr>
            <a:lstStyle/>
            <a:p>
              <a:r>
                <a:rPr lang="en-US" dirty="0"/>
                <a:t>First half ACF</a:t>
              </a:r>
            </a:p>
          </p:txBody>
        </p:sp>
        <p:sp>
          <p:nvSpPr>
            <p:cNvPr id="25" name="Rectangle 24">
              <a:extLst>
                <a:ext uri="{FF2B5EF4-FFF2-40B4-BE49-F238E27FC236}">
                  <a16:creationId xmlns:a16="http://schemas.microsoft.com/office/drawing/2014/main" id="{7B0138A5-25FD-0D43-B590-52ABB0FA573A}"/>
                </a:ext>
              </a:extLst>
            </p:cNvPr>
            <p:cNvSpPr/>
            <p:nvPr/>
          </p:nvSpPr>
          <p:spPr>
            <a:xfrm>
              <a:off x="10031897" y="4696238"/>
              <a:ext cx="1735707" cy="369332"/>
            </a:xfrm>
            <a:prstGeom prst="rect">
              <a:avLst/>
            </a:prstGeom>
          </p:spPr>
          <p:txBody>
            <a:bodyPr wrap="square">
              <a:spAutoFit/>
            </a:bodyPr>
            <a:lstStyle/>
            <a:p>
              <a:r>
                <a:rPr lang="en-US" dirty="0"/>
                <a:t>Second half ACF</a:t>
              </a:r>
            </a:p>
          </p:txBody>
        </p:sp>
      </p:grpSp>
    </p:spTree>
    <p:extLst>
      <p:ext uri="{BB962C8B-B14F-4D97-AF65-F5344CB8AC3E}">
        <p14:creationId xmlns:p14="http://schemas.microsoft.com/office/powerpoint/2010/main" val="3959112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par>
                                <p:cTn id="15" presetID="1" presetClass="entr" presetSubtype="0" fill="hold" nodeType="withEffect">
                                  <p:stCondLst>
                                    <p:cond delay="1000"/>
                                  </p:stCondLst>
                                  <p:childTnLst>
                                    <p:set>
                                      <p:cBhvr>
                                        <p:cTn id="16" dur="1" fill="hold">
                                          <p:stCondLst>
                                            <p:cond delay="0"/>
                                          </p:stCondLst>
                                        </p:cTn>
                                        <p:tgtEl>
                                          <p:spTgt spid="2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
                                            <p:txEl>
                                              <p:pRg st="11" end="11"/>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5" name="Rectangle 134">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2975E21D-6C84-094F-9ECC-5572D4CDCEE4}"/>
              </a:ext>
            </a:extLst>
          </p:cNvPr>
          <p:cNvSpPr>
            <a:spLocks noGrp="1"/>
          </p:cNvSpPr>
          <p:nvPr>
            <p:ph type="title"/>
          </p:nvPr>
        </p:nvSpPr>
        <p:spPr/>
        <p:txBody>
          <a:bodyPr>
            <a:noAutofit/>
          </a:bodyPr>
          <a:lstStyle/>
          <a:p>
            <a:r>
              <a:rPr lang="en-US" sz="3600" dirty="0">
                <a:solidFill>
                  <a:srgbClr val="282828"/>
                </a:solidFill>
                <a:latin typeface="+mn-lt"/>
              </a:rPr>
              <a:t>Model 1 – ARMA(5,2)</a:t>
            </a:r>
          </a:p>
        </p:txBody>
      </p:sp>
      <p:sp>
        <p:nvSpPr>
          <p:cNvPr id="13" name="TextBox 12">
            <a:extLst>
              <a:ext uri="{FF2B5EF4-FFF2-40B4-BE49-F238E27FC236}">
                <a16:creationId xmlns:a16="http://schemas.microsoft.com/office/drawing/2014/main" id="{4D9EC9A4-0E17-C44F-A7AB-94FB75226C3F}"/>
              </a:ext>
            </a:extLst>
          </p:cNvPr>
          <p:cNvSpPr txBox="1"/>
          <p:nvPr/>
        </p:nvSpPr>
        <p:spPr>
          <a:xfrm>
            <a:off x="16059150" y="4314825"/>
            <a:ext cx="184731" cy="369332"/>
          </a:xfrm>
          <a:prstGeom prst="rect">
            <a:avLst/>
          </a:prstGeom>
          <a:noFill/>
          <a:ln>
            <a:solidFill>
              <a:srgbClr val="0070C0"/>
            </a:solidFill>
          </a:ln>
        </p:spPr>
        <p:txBody>
          <a:bodyPr wrap="none" rtlCol="0">
            <a:spAutoFit/>
          </a:bodyPr>
          <a:lstStyle/>
          <a:p>
            <a:endParaRPr lang="en-US" dirty="0"/>
          </a:p>
        </p:txBody>
      </p:sp>
      <p:sp>
        <p:nvSpPr>
          <p:cNvPr id="2" name="Rectangle 1">
            <a:extLst>
              <a:ext uri="{FF2B5EF4-FFF2-40B4-BE49-F238E27FC236}">
                <a16:creationId xmlns:a16="http://schemas.microsoft.com/office/drawing/2014/main" id="{385D5A1C-A34A-644B-9602-773C22F6664F}"/>
              </a:ext>
            </a:extLst>
          </p:cNvPr>
          <p:cNvSpPr/>
          <p:nvPr/>
        </p:nvSpPr>
        <p:spPr>
          <a:xfrm>
            <a:off x="572493" y="1338771"/>
            <a:ext cx="11738777" cy="5786199"/>
          </a:xfrm>
          <a:prstGeom prst="rect">
            <a:avLst/>
          </a:prstGeom>
        </p:spPr>
        <p:txBody>
          <a:bodyPr wrap="square">
            <a:spAutoFit/>
          </a:bodyPr>
          <a:lstStyle/>
          <a:p>
            <a:pPr lvl="1"/>
            <a:endParaRPr lang="en-US" sz="2400" b="1" i="1" dirty="0"/>
          </a:p>
          <a:p>
            <a:pPr marL="285750" indent="-285750">
              <a:buFont typeface="Arial" panose="020B0604020202020204" pitchFamily="34" charset="0"/>
              <a:buChar char="•"/>
            </a:pPr>
            <a:r>
              <a:rPr lang="en-US" sz="2400" b="1" i="1" dirty="0"/>
              <a:t>Fitting ARMA model with p and q based on AIC</a:t>
            </a:r>
            <a:endParaRPr lang="en-US" sz="2400" dirty="0"/>
          </a:p>
          <a:p>
            <a:endParaRPr lang="en-US" sz="2400" dirty="0"/>
          </a:p>
          <a:p>
            <a:endParaRPr lang="en-US" sz="2400" dirty="0"/>
          </a:p>
          <a:p>
            <a:endParaRPr lang="en-US" sz="2400" dirty="0"/>
          </a:p>
          <a:p>
            <a:endParaRPr lang="en-US" sz="2400" dirty="0"/>
          </a:p>
          <a:p>
            <a:pPr marL="342900" indent="-342900">
              <a:buFont typeface="Arial" panose="020B0604020202020204" pitchFamily="34" charset="0"/>
              <a:buChar char="•"/>
            </a:pPr>
            <a:r>
              <a:rPr lang="en-US" sz="2400" b="1" i="1" dirty="0"/>
              <a:t>Estimating the model with p and q given above</a:t>
            </a:r>
          </a:p>
          <a:p>
            <a:pPr marL="800100" lvl="1" indent="-342900">
              <a:buFont typeface="Arial" panose="020B0604020202020204" pitchFamily="34" charset="0"/>
              <a:buChar char="•"/>
            </a:pPr>
            <a:r>
              <a:rPr lang="en-US" dirty="0"/>
              <a:t>phi=1.7891, -2.0469 ,1.7728 ,-1.3226, 0.7625</a:t>
            </a:r>
          </a:p>
          <a:p>
            <a:pPr marL="800100" lvl="1" indent="-342900">
              <a:buFont typeface="Arial" panose="020B0604020202020204" pitchFamily="34" charset="0"/>
              <a:buChar char="•"/>
            </a:pPr>
            <a:r>
              <a:rPr lang="en-US" dirty="0"/>
              <a:t>theta=1.0121871, -0.7784402</a:t>
            </a:r>
          </a:p>
          <a:p>
            <a:pPr marL="800100" lvl="1" indent="-342900">
              <a:buFont typeface="Arial" panose="020B0604020202020204" pitchFamily="34" charset="0"/>
              <a:buChar char="•"/>
            </a:pPr>
            <a:r>
              <a:rPr lang="en-US" dirty="0"/>
              <a:t>mean=3954.95</a:t>
            </a:r>
          </a:p>
          <a:p>
            <a:pPr marL="800100" lvl="1" indent="-342900">
              <a:buFont typeface="Arial" panose="020B0604020202020204" pitchFamily="34" charset="0"/>
              <a:buChar char="•"/>
            </a:pPr>
            <a:r>
              <a:rPr lang="en-US" dirty="0"/>
              <a:t>variance=174725.7</a:t>
            </a:r>
          </a:p>
          <a:p>
            <a:pPr marL="800100" lvl="1" indent="-342900">
              <a:buFont typeface="Arial" panose="020B0604020202020204" pitchFamily="34" charset="0"/>
              <a:buChar char="•"/>
            </a:pPr>
            <a:r>
              <a:rPr lang="en-US" dirty="0"/>
              <a:t>AIC=12.12</a:t>
            </a:r>
          </a:p>
          <a:p>
            <a:pPr lvl="1"/>
            <a:endParaRPr lang="en-US" sz="2400" dirty="0"/>
          </a:p>
          <a:p>
            <a:pPr marL="285750" indent="-285750">
              <a:buFont typeface="Arial" panose="020B0604020202020204" pitchFamily="34" charset="0"/>
              <a:buChar char="•"/>
            </a:pPr>
            <a:r>
              <a:rPr lang="en-US" sz="2400" b="1" i="1" dirty="0"/>
              <a:t>Final ARMA model – Factored form </a:t>
            </a:r>
          </a:p>
          <a:p>
            <a:pPr marL="742950" lvl="1" indent="-285750">
              <a:buFont typeface="Arial" panose="020B0604020202020204" pitchFamily="34" charset="0"/>
              <a:buChar char="•"/>
            </a:pPr>
            <a:r>
              <a:rPr lang="en-US" sz="2000" dirty="0"/>
              <a:t> (1-0.9729B)(1-1.2426B+0.9954B^2)(1+0.4264B+0.7873B^2)(Xt-3954.95)=(1-1.0122B+0.7784B^2)at, variance=181171.8</a:t>
            </a:r>
          </a:p>
          <a:p>
            <a:pPr marL="285750" indent="-285750">
              <a:buFont typeface="Arial" panose="020B0604020202020204" pitchFamily="34" charset="0"/>
              <a:buChar char="•"/>
            </a:pPr>
            <a:endParaRPr lang="en-US" sz="2400" dirty="0"/>
          </a:p>
        </p:txBody>
      </p:sp>
      <p:grpSp>
        <p:nvGrpSpPr>
          <p:cNvPr id="3" name="Group 2">
            <a:extLst>
              <a:ext uri="{FF2B5EF4-FFF2-40B4-BE49-F238E27FC236}">
                <a16:creationId xmlns:a16="http://schemas.microsoft.com/office/drawing/2014/main" id="{B5045F6A-9D0A-3A46-B946-B80CC6F10BA2}"/>
              </a:ext>
            </a:extLst>
          </p:cNvPr>
          <p:cNvGrpSpPr/>
          <p:nvPr/>
        </p:nvGrpSpPr>
        <p:grpSpPr>
          <a:xfrm>
            <a:off x="1291756" y="2132083"/>
            <a:ext cx="6102957" cy="1331886"/>
            <a:chOff x="1291756" y="2132083"/>
            <a:chExt cx="6102957" cy="1331886"/>
          </a:xfrm>
        </p:grpSpPr>
        <p:pic>
          <p:nvPicPr>
            <p:cNvPr id="16" name="Picture 15" descr="Table&#10;&#10;Description automatically generated">
              <a:extLst>
                <a:ext uri="{FF2B5EF4-FFF2-40B4-BE49-F238E27FC236}">
                  <a16:creationId xmlns:a16="http://schemas.microsoft.com/office/drawing/2014/main" id="{5A48C57E-F7E2-884C-8DCB-560A7F77C378}"/>
                </a:ext>
              </a:extLst>
            </p:cNvPr>
            <p:cNvPicPr>
              <a:picLocks noChangeAspect="1"/>
            </p:cNvPicPr>
            <p:nvPr/>
          </p:nvPicPr>
          <p:blipFill>
            <a:blip r:embed="rId3"/>
            <a:stretch>
              <a:fillRect/>
            </a:stretch>
          </p:blipFill>
          <p:spPr>
            <a:xfrm>
              <a:off x="1291756" y="2132083"/>
              <a:ext cx="6102957" cy="1331886"/>
            </a:xfrm>
            <a:prstGeom prst="rect">
              <a:avLst/>
            </a:prstGeom>
          </p:spPr>
        </p:pic>
        <p:sp>
          <p:nvSpPr>
            <p:cNvPr id="18" name="Rounded Rectangle 17">
              <a:extLst>
                <a:ext uri="{FF2B5EF4-FFF2-40B4-BE49-F238E27FC236}">
                  <a16:creationId xmlns:a16="http://schemas.microsoft.com/office/drawing/2014/main" id="{33B309D1-D97B-6B40-8452-61D80D0A405E}"/>
                </a:ext>
              </a:extLst>
            </p:cNvPr>
            <p:cNvSpPr/>
            <p:nvPr/>
          </p:nvSpPr>
          <p:spPr>
            <a:xfrm>
              <a:off x="2941982" y="2423757"/>
              <a:ext cx="4359965" cy="245280"/>
            </a:xfrm>
            <a:prstGeom prst="roundRect">
              <a:avLst/>
            </a:prstGeom>
            <a:noFill/>
            <a:ln w="254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spTree>
    <p:extLst>
      <p:ext uri="{BB962C8B-B14F-4D97-AF65-F5344CB8AC3E}">
        <p14:creationId xmlns:p14="http://schemas.microsoft.com/office/powerpoint/2010/main" val="28284780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5" name="Rectangle 134">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2975E21D-6C84-094F-9ECC-5572D4CDCEE4}"/>
              </a:ext>
            </a:extLst>
          </p:cNvPr>
          <p:cNvSpPr>
            <a:spLocks noGrp="1"/>
          </p:cNvSpPr>
          <p:nvPr>
            <p:ph type="title"/>
          </p:nvPr>
        </p:nvSpPr>
        <p:spPr/>
        <p:txBody>
          <a:bodyPr>
            <a:noAutofit/>
          </a:bodyPr>
          <a:lstStyle/>
          <a:p>
            <a:r>
              <a:rPr lang="en-US" sz="3600" dirty="0">
                <a:solidFill>
                  <a:srgbClr val="282828"/>
                </a:solidFill>
                <a:latin typeface="+mn-lt"/>
              </a:rPr>
              <a:t>Model 1 – ARMA(5,2)</a:t>
            </a:r>
          </a:p>
        </p:txBody>
      </p:sp>
      <p:sp>
        <p:nvSpPr>
          <p:cNvPr id="13" name="TextBox 12">
            <a:extLst>
              <a:ext uri="{FF2B5EF4-FFF2-40B4-BE49-F238E27FC236}">
                <a16:creationId xmlns:a16="http://schemas.microsoft.com/office/drawing/2014/main" id="{4D9EC9A4-0E17-C44F-A7AB-94FB75226C3F}"/>
              </a:ext>
            </a:extLst>
          </p:cNvPr>
          <p:cNvSpPr txBox="1"/>
          <p:nvPr/>
        </p:nvSpPr>
        <p:spPr>
          <a:xfrm>
            <a:off x="16059150" y="4314825"/>
            <a:ext cx="184731" cy="369332"/>
          </a:xfrm>
          <a:prstGeom prst="rect">
            <a:avLst/>
          </a:prstGeom>
          <a:noFill/>
          <a:ln>
            <a:solidFill>
              <a:srgbClr val="0070C0"/>
            </a:solidFill>
          </a:ln>
        </p:spPr>
        <p:txBody>
          <a:bodyPr wrap="none" rtlCol="0">
            <a:spAutoFit/>
          </a:bodyPr>
          <a:lstStyle/>
          <a:p>
            <a:endParaRPr lang="en-US" dirty="0"/>
          </a:p>
        </p:txBody>
      </p:sp>
      <p:sp>
        <p:nvSpPr>
          <p:cNvPr id="2" name="Rectangle 1">
            <a:extLst>
              <a:ext uri="{FF2B5EF4-FFF2-40B4-BE49-F238E27FC236}">
                <a16:creationId xmlns:a16="http://schemas.microsoft.com/office/drawing/2014/main" id="{385D5A1C-A34A-644B-9602-773C22F6664F}"/>
              </a:ext>
            </a:extLst>
          </p:cNvPr>
          <p:cNvSpPr/>
          <p:nvPr/>
        </p:nvSpPr>
        <p:spPr>
          <a:xfrm>
            <a:off x="487096" y="1408603"/>
            <a:ext cx="5608904" cy="1077218"/>
          </a:xfrm>
          <a:prstGeom prst="rect">
            <a:avLst/>
          </a:prstGeom>
        </p:spPr>
        <p:txBody>
          <a:bodyPr wrap="square">
            <a:spAutoFit/>
          </a:bodyPr>
          <a:lstStyle/>
          <a:p>
            <a:endParaRPr lang="en-US" sz="2400" dirty="0"/>
          </a:p>
          <a:p>
            <a:pPr marL="285750" indent="-285750">
              <a:buFont typeface="Arial" panose="020B0604020202020204" pitchFamily="34" charset="0"/>
              <a:buChar char="•"/>
            </a:pPr>
            <a:r>
              <a:rPr lang="en-US" sz="2000" b="1" i="1" dirty="0"/>
              <a:t>Validating the model with last 20 days of data</a:t>
            </a:r>
          </a:p>
          <a:p>
            <a:pPr marL="742950" lvl="1" indent="-285750">
              <a:buFont typeface="Arial" panose="020B0604020202020204" pitchFamily="34" charset="0"/>
              <a:buChar char="•"/>
            </a:pPr>
            <a:r>
              <a:rPr lang="en-US" sz="2000" dirty="0"/>
              <a:t>ASE = 444329.2</a:t>
            </a:r>
            <a:endParaRPr lang="en-US" dirty="0"/>
          </a:p>
        </p:txBody>
      </p:sp>
      <p:pic>
        <p:nvPicPr>
          <p:cNvPr id="10" name="Picture 9">
            <a:extLst>
              <a:ext uri="{FF2B5EF4-FFF2-40B4-BE49-F238E27FC236}">
                <a16:creationId xmlns:a16="http://schemas.microsoft.com/office/drawing/2014/main" id="{B7847966-8FCE-CE46-BB2F-ADFCE8EAE5CD}"/>
              </a:ext>
            </a:extLst>
          </p:cNvPr>
          <p:cNvPicPr>
            <a:picLocks noChangeAspect="1"/>
          </p:cNvPicPr>
          <p:nvPr/>
        </p:nvPicPr>
        <p:blipFill>
          <a:blip r:embed="rId3"/>
          <a:stretch>
            <a:fillRect/>
          </a:stretch>
        </p:blipFill>
        <p:spPr>
          <a:xfrm>
            <a:off x="6652652" y="3943428"/>
            <a:ext cx="3988843" cy="2354746"/>
          </a:xfrm>
          <a:prstGeom prst="rect">
            <a:avLst/>
          </a:prstGeom>
        </p:spPr>
      </p:pic>
      <p:sp>
        <p:nvSpPr>
          <p:cNvPr id="11" name="Rectangle 10">
            <a:extLst>
              <a:ext uri="{FF2B5EF4-FFF2-40B4-BE49-F238E27FC236}">
                <a16:creationId xmlns:a16="http://schemas.microsoft.com/office/drawing/2014/main" id="{626EE699-5AC4-BB46-B0D8-AA02A4532199}"/>
              </a:ext>
            </a:extLst>
          </p:cNvPr>
          <p:cNvSpPr/>
          <p:nvPr/>
        </p:nvSpPr>
        <p:spPr>
          <a:xfrm>
            <a:off x="6473745" y="1408603"/>
            <a:ext cx="5205395" cy="1969770"/>
          </a:xfrm>
          <a:prstGeom prst="rect">
            <a:avLst/>
          </a:prstGeom>
        </p:spPr>
        <p:txBody>
          <a:bodyPr wrap="square">
            <a:spAutoFit/>
          </a:bodyPr>
          <a:lstStyle/>
          <a:p>
            <a:endParaRPr lang="en-US" sz="2400" dirty="0"/>
          </a:p>
          <a:p>
            <a:pPr marL="285750" indent="-285750">
              <a:buFont typeface="Arial" panose="020B0604020202020204" pitchFamily="34" charset="0"/>
              <a:buChar char="•"/>
            </a:pPr>
            <a:r>
              <a:rPr lang="en-US" sz="2000" b="1" i="1" dirty="0"/>
              <a:t>Validating the model with rolling ASE</a:t>
            </a:r>
          </a:p>
          <a:p>
            <a:pPr marL="742950" lvl="1" indent="-285750">
              <a:buFont typeface="Arial" panose="020B0604020202020204" pitchFamily="34" charset="0"/>
              <a:buChar char="•"/>
            </a:pPr>
            <a:r>
              <a:rPr lang="en-US" sz="2000" dirty="0"/>
              <a:t>Histogram</a:t>
            </a:r>
          </a:p>
          <a:p>
            <a:pPr marL="742950" lvl="1" indent="-285750">
              <a:buFont typeface="Arial" panose="020B0604020202020204" pitchFamily="34" charset="0"/>
              <a:buChar char="•"/>
            </a:pPr>
            <a:r>
              <a:rPr lang="en-US" sz="2000" dirty="0"/>
              <a:t>Statistics of rolling ASE result</a:t>
            </a:r>
          </a:p>
          <a:p>
            <a:pPr marL="742950" lvl="1" indent="-285750">
              <a:buFont typeface="Arial" panose="020B0604020202020204" pitchFamily="34" charset="0"/>
              <a:buChar char="•"/>
            </a:pPr>
            <a:endParaRPr lang="en-US" sz="2000" dirty="0"/>
          </a:p>
          <a:p>
            <a:pPr marL="285750" indent="-285750">
              <a:buFont typeface="Arial" panose="020B0604020202020204" pitchFamily="34" charset="0"/>
              <a:buChar char="•"/>
            </a:pPr>
            <a:endParaRPr lang="en-US" dirty="0"/>
          </a:p>
        </p:txBody>
      </p:sp>
      <p:pic>
        <p:nvPicPr>
          <p:cNvPr id="4" name="Picture 3">
            <a:extLst>
              <a:ext uri="{FF2B5EF4-FFF2-40B4-BE49-F238E27FC236}">
                <a16:creationId xmlns:a16="http://schemas.microsoft.com/office/drawing/2014/main" id="{025EF31B-EFCD-4D43-8ED2-2C56125181B5}"/>
              </a:ext>
            </a:extLst>
          </p:cNvPr>
          <p:cNvPicPr>
            <a:picLocks noChangeAspect="1"/>
          </p:cNvPicPr>
          <p:nvPr/>
        </p:nvPicPr>
        <p:blipFill>
          <a:blip r:embed="rId4"/>
          <a:stretch>
            <a:fillRect/>
          </a:stretch>
        </p:blipFill>
        <p:spPr>
          <a:xfrm>
            <a:off x="6606292" y="6082610"/>
            <a:ext cx="4940300" cy="774700"/>
          </a:xfrm>
          <a:prstGeom prst="rect">
            <a:avLst/>
          </a:prstGeom>
        </p:spPr>
      </p:pic>
      <p:pic>
        <p:nvPicPr>
          <p:cNvPr id="14" name="Picture 13">
            <a:extLst>
              <a:ext uri="{FF2B5EF4-FFF2-40B4-BE49-F238E27FC236}">
                <a16:creationId xmlns:a16="http://schemas.microsoft.com/office/drawing/2014/main" id="{A0A3E4E1-13B1-FC44-8B6C-7218FAFDC4E3}"/>
              </a:ext>
            </a:extLst>
          </p:cNvPr>
          <p:cNvPicPr>
            <a:picLocks noChangeAspect="1"/>
          </p:cNvPicPr>
          <p:nvPr/>
        </p:nvPicPr>
        <p:blipFill>
          <a:blip r:embed="rId5"/>
          <a:stretch>
            <a:fillRect/>
          </a:stretch>
        </p:blipFill>
        <p:spPr>
          <a:xfrm>
            <a:off x="6922944" y="2115637"/>
            <a:ext cx="3557302" cy="2025907"/>
          </a:xfrm>
          <a:prstGeom prst="rect">
            <a:avLst/>
          </a:prstGeom>
        </p:spPr>
      </p:pic>
      <p:sp>
        <p:nvSpPr>
          <p:cNvPr id="15" name="Rectangle 14">
            <a:extLst>
              <a:ext uri="{FF2B5EF4-FFF2-40B4-BE49-F238E27FC236}">
                <a16:creationId xmlns:a16="http://schemas.microsoft.com/office/drawing/2014/main" id="{8A55C16D-93DB-DF43-A7AA-1D4C1BC96072}"/>
              </a:ext>
            </a:extLst>
          </p:cNvPr>
          <p:cNvSpPr/>
          <p:nvPr/>
        </p:nvSpPr>
        <p:spPr>
          <a:xfrm>
            <a:off x="8203094" y="6511904"/>
            <a:ext cx="729687" cy="369332"/>
          </a:xfrm>
          <a:prstGeom prst="rect">
            <a:avLst/>
          </a:prstGeom>
        </p:spPr>
        <p:txBody>
          <a:bodyPr wrap="none">
            <a:spAutoFit/>
          </a:bodyPr>
          <a:lstStyle/>
          <a:p>
            <a:r>
              <a:rPr lang="en-US" dirty="0">
                <a:solidFill>
                  <a:srgbClr val="FF0000"/>
                </a:solidFill>
              </a:rPr>
              <a:t>Mean</a:t>
            </a:r>
          </a:p>
        </p:txBody>
      </p:sp>
      <p:cxnSp>
        <p:nvCxnSpPr>
          <p:cNvPr id="17" name="Straight Arrow Connector 16">
            <a:extLst>
              <a:ext uri="{FF2B5EF4-FFF2-40B4-BE49-F238E27FC236}">
                <a16:creationId xmlns:a16="http://schemas.microsoft.com/office/drawing/2014/main" id="{ECA3614A-BB9B-5A48-8B03-534B53C4D80F}"/>
              </a:ext>
            </a:extLst>
          </p:cNvPr>
          <p:cNvCxnSpPr>
            <a:cxnSpLocks/>
          </p:cNvCxnSpPr>
          <p:nvPr/>
        </p:nvCxnSpPr>
        <p:spPr>
          <a:xfrm>
            <a:off x="7792278" y="6693128"/>
            <a:ext cx="410816" cy="0"/>
          </a:xfrm>
          <a:prstGeom prst="straightConnector1">
            <a:avLst/>
          </a:prstGeom>
          <a:ln w="22225">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DE45DE0F-9D7F-CB48-BC59-9010FD3BB360}"/>
              </a:ext>
            </a:extLst>
          </p:cNvPr>
          <p:cNvPicPr>
            <a:picLocks noChangeAspect="1"/>
          </p:cNvPicPr>
          <p:nvPr/>
        </p:nvPicPr>
        <p:blipFill>
          <a:blip r:embed="rId6"/>
          <a:stretch>
            <a:fillRect/>
          </a:stretch>
        </p:blipFill>
        <p:spPr>
          <a:xfrm>
            <a:off x="684296" y="2722278"/>
            <a:ext cx="5608904" cy="3113276"/>
          </a:xfrm>
          <a:prstGeom prst="rect">
            <a:avLst/>
          </a:prstGeom>
        </p:spPr>
      </p:pic>
    </p:spTree>
    <p:extLst>
      <p:ext uri="{BB962C8B-B14F-4D97-AF65-F5344CB8AC3E}">
        <p14:creationId xmlns:p14="http://schemas.microsoft.com/office/powerpoint/2010/main" val="3462925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100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1" grpId="0"/>
      <p:bldP spid="15"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5" name="Rectangle 134">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2975E21D-6C84-094F-9ECC-5572D4CDCEE4}"/>
              </a:ext>
            </a:extLst>
          </p:cNvPr>
          <p:cNvSpPr>
            <a:spLocks noGrp="1"/>
          </p:cNvSpPr>
          <p:nvPr>
            <p:ph type="title"/>
          </p:nvPr>
        </p:nvSpPr>
        <p:spPr/>
        <p:txBody>
          <a:bodyPr>
            <a:noAutofit/>
          </a:bodyPr>
          <a:lstStyle/>
          <a:p>
            <a:r>
              <a:rPr lang="en-US" sz="3600" dirty="0">
                <a:solidFill>
                  <a:srgbClr val="282828"/>
                </a:solidFill>
                <a:latin typeface="+mn-lt"/>
              </a:rPr>
              <a:t>Model 1 – ARMA(5,2)</a:t>
            </a:r>
          </a:p>
        </p:txBody>
      </p:sp>
      <p:sp>
        <p:nvSpPr>
          <p:cNvPr id="13" name="TextBox 12">
            <a:extLst>
              <a:ext uri="{FF2B5EF4-FFF2-40B4-BE49-F238E27FC236}">
                <a16:creationId xmlns:a16="http://schemas.microsoft.com/office/drawing/2014/main" id="{4D9EC9A4-0E17-C44F-A7AB-94FB75226C3F}"/>
              </a:ext>
            </a:extLst>
          </p:cNvPr>
          <p:cNvSpPr txBox="1"/>
          <p:nvPr/>
        </p:nvSpPr>
        <p:spPr>
          <a:xfrm>
            <a:off x="16059150" y="4314825"/>
            <a:ext cx="184731" cy="369332"/>
          </a:xfrm>
          <a:prstGeom prst="rect">
            <a:avLst/>
          </a:prstGeom>
          <a:noFill/>
          <a:ln>
            <a:solidFill>
              <a:srgbClr val="0070C0"/>
            </a:solidFill>
          </a:ln>
        </p:spPr>
        <p:txBody>
          <a:bodyPr wrap="none" rtlCol="0">
            <a:spAutoFit/>
          </a:bodyPr>
          <a:lstStyle/>
          <a:p>
            <a:endParaRPr lang="en-US" dirty="0"/>
          </a:p>
        </p:txBody>
      </p:sp>
      <p:sp>
        <p:nvSpPr>
          <p:cNvPr id="2" name="Rectangle 1">
            <a:extLst>
              <a:ext uri="{FF2B5EF4-FFF2-40B4-BE49-F238E27FC236}">
                <a16:creationId xmlns:a16="http://schemas.microsoft.com/office/drawing/2014/main" id="{385D5A1C-A34A-644B-9602-773C22F6664F}"/>
              </a:ext>
            </a:extLst>
          </p:cNvPr>
          <p:cNvSpPr/>
          <p:nvPr/>
        </p:nvSpPr>
        <p:spPr>
          <a:xfrm>
            <a:off x="766306" y="1578437"/>
            <a:ext cx="5205395" cy="1077218"/>
          </a:xfrm>
          <a:prstGeom prst="rect">
            <a:avLst/>
          </a:prstGeom>
        </p:spPr>
        <p:txBody>
          <a:bodyPr wrap="square">
            <a:spAutoFit/>
          </a:bodyPr>
          <a:lstStyle/>
          <a:p>
            <a:endParaRPr lang="en-US" sz="2400" dirty="0"/>
          </a:p>
          <a:p>
            <a:pPr marL="285750" indent="-285750">
              <a:buFont typeface="Arial" panose="020B0604020202020204" pitchFamily="34" charset="0"/>
              <a:buChar char="•"/>
            </a:pPr>
            <a:r>
              <a:rPr lang="en-US" sz="2200" b="1" i="1" dirty="0"/>
              <a:t>Short term prediction – 20 days ahead</a:t>
            </a:r>
          </a:p>
          <a:p>
            <a:pPr marL="285750" indent="-285750">
              <a:buFont typeface="Arial" panose="020B0604020202020204" pitchFamily="34" charset="0"/>
              <a:buChar char="•"/>
            </a:pPr>
            <a:endParaRPr lang="en-US" dirty="0"/>
          </a:p>
        </p:txBody>
      </p:sp>
      <p:sp>
        <p:nvSpPr>
          <p:cNvPr id="12" name="Rectangle 11">
            <a:extLst>
              <a:ext uri="{FF2B5EF4-FFF2-40B4-BE49-F238E27FC236}">
                <a16:creationId xmlns:a16="http://schemas.microsoft.com/office/drawing/2014/main" id="{16B4FFFD-E8AD-7B4B-859C-6A002F8527BB}"/>
              </a:ext>
            </a:extLst>
          </p:cNvPr>
          <p:cNvSpPr/>
          <p:nvPr/>
        </p:nvSpPr>
        <p:spPr>
          <a:xfrm>
            <a:off x="6390801" y="1578437"/>
            <a:ext cx="5205395" cy="1077218"/>
          </a:xfrm>
          <a:prstGeom prst="rect">
            <a:avLst/>
          </a:prstGeom>
        </p:spPr>
        <p:txBody>
          <a:bodyPr wrap="square">
            <a:spAutoFit/>
          </a:bodyPr>
          <a:lstStyle/>
          <a:p>
            <a:endParaRPr lang="en-US" sz="2400" dirty="0"/>
          </a:p>
          <a:p>
            <a:pPr marL="285750" indent="-285750">
              <a:buFont typeface="Arial" panose="020B0604020202020204" pitchFamily="34" charset="0"/>
              <a:buChar char="•"/>
            </a:pPr>
            <a:r>
              <a:rPr lang="en-US" sz="2200" b="1" i="1" dirty="0"/>
              <a:t>Long term prediction – 200 days ahead</a:t>
            </a:r>
          </a:p>
          <a:p>
            <a:pPr marL="285750" indent="-285750">
              <a:buFont typeface="Arial" panose="020B0604020202020204" pitchFamily="34" charset="0"/>
              <a:buChar char="•"/>
            </a:pPr>
            <a:endParaRPr lang="en-US" dirty="0"/>
          </a:p>
        </p:txBody>
      </p:sp>
      <p:pic>
        <p:nvPicPr>
          <p:cNvPr id="9" name="Picture 8" descr="Chart, histogram&#10;&#10;Description automatically generated">
            <a:extLst>
              <a:ext uri="{FF2B5EF4-FFF2-40B4-BE49-F238E27FC236}">
                <a16:creationId xmlns:a16="http://schemas.microsoft.com/office/drawing/2014/main" id="{1FC0F0A6-BBB7-9D4D-8420-31DD055B7D3C}"/>
              </a:ext>
            </a:extLst>
          </p:cNvPr>
          <p:cNvPicPr>
            <a:picLocks noChangeAspect="1"/>
          </p:cNvPicPr>
          <p:nvPr/>
        </p:nvPicPr>
        <p:blipFill>
          <a:blip r:embed="rId3"/>
          <a:stretch>
            <a:fillRect/>
          </a:stretch>
        </p:blipFill>
        <p:spPr>
          <a:xfrm>
            <a:off x="572493" y="2778373"/>
            <a:ext cx="5572895" cy="3173800"/>
          </a:xfrm>
          <a:prstGeom prst="rect">
            <a:avLst/>
          </a:prstGeom>
        </p:spPr>
      </p:pic>
      <p:pic>
        <p:nvPicPr>
          <p:cNvPr id="17" name="Picture 16" descr="Chart, histogram&#10;&#10;Description automatically generated">
            <a:extLst>
              <a:ext uri="{FF2B5EF4-FFF2-40B4-BE49-F238E27FC236}">
                <a16:creationId xmlns:a16="http://schemas.microsoft.com/office/drawing/2014/main" id="{205C327C-BE6A-1248-9381-687F591238AB}"/>
              </a:ext>
            </a:extLst>
          </p:cNvPr>
          <p:cNvPicPr>
            <a:picLocks noChangeAspect="1"/>
          </p:cNvPicPr>
          <p:nvPr/>
        </p:nvPicPr>
        <p:blipFill>
          <a:blip r:embed="rId4"/>
          <a:stretch>
            <a:fillRect/>
          </a:stretch>
        </p:blipFill>
        <p:spPr>
          <a:xfrm>
            <a:off x="6349883" y="2768782"/>
            <a:ext cx="5572893" cy="3173800"/>
          </a:xfrm>
          <a:prstGeom prst="rect">
            <a:avLst/>
          </a:prstGeom>
        </p:spPr>
      </p:pic>
    </p:spTree>
    <p:extLst>
      <p:ext uri="{BB962C8B-B14F-4D97-AF65-F5344CB8AC3E}">
        <p14:creationId xmlns:p14="http://schemas.microsoft.com/office/powerpoint/2010/main" val="2004681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5" name="Rectangle 134">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4D9EC9A4-0E17-C44F-A7AB-94FB75226C3F}"/>
              </a:ext>
            </a:extLst>
          </p:cNvPr>
          <p:cNvSpPr txBox="1"/>
          <p:nvPr/>
        </p:nvSpPr>
        <p:spPr>
          <a:xfrm>
            <a:off x="16059150" y="4314825"/>
            <a:ext cx="184731" cy="369332"/>
          </a:xfrm>
          <a:prstGeom prst="rect">
            <a:avLst/>
          </a:prstGeom>
          <a:noFill/>
          <a:ln>
            <a:solidFill>
              <a:srgbClr val="0070C0"/>
            </a:solidFill>
          </a:ln>
        </p:spPr>
        <p:txBody>
          <a:bodyPr wrap="none" rtlCol="0">
            <a:spAutoFit/>
          </a:bodyPr>
          <a:lstStyle/>
          <a:p>
            <a:endParaRPr lang="en-US" dirty="0"/>
          </a:p>
        </p:txBody>
      </p:sp>
      <p:sp>
        <p:nvSpPr>
          <p:cNvPr id="20" name="Title 5">
            <a:extLst>
              <a:ext uri="{FF2B5EF4-FFF2-40B4-BE49-F238E27FC236}">
                <a16:creationId xmlns:a16="http://schemas.microsoft.com/office/drawing/2014/main" id="{83D87915-B262-6548-8028-5E8B29DD112F}"/>
              </a:ext>
            </a:extLst>
          </p:cNvPr>
          <p:cNvSpPr>
            <a:spLocks noGrp="1"/>
          </p:cNvSpPr>
          <p:nvPr>
            <p:ph type="title"/>
          </p:nvPr>
        </p:nvSpPr>
        <p:spPr>
          <a:xfrm>
            <a:off x="838200" y="365125"/>
            <a:ext cx="10515600" cy="1325563"/>
          </a:xfrm>
        </p:spPr>
        <p:txBody>
          <a:bodyPr>
            <a:noAutofit/>
          </a:bodyPr>
          <a:lstStyle/>
          <a:p>
            <a:r>
              <a:rPr lang="en-US" sz="3600" dirty="0">
                <a:solidFill>
                  <a:srgbClr val="282828"/>
                </a:solidFill>
                <a:latin typeface="+mn-lt"/>
              </a:rPr>
              <a:t>Model 2 – ARIMA(3,1,1) with s=7 – </a:t>
            </a:r>
            <a:r>
              <a:rPr lang="en-US" sz="3600" dirty="0" err="1">
                <a:solidFill>
                  <a:srgbClr val="282828"/>
                </a:solidFill>
                <a:latin typeface="+mn-lt"/>
              </a:rPr>
              <a:t>Stationarizing</a:t>
            </a:r>
            <a:r>
              <a:rPr lang="en-US" sz="3600" dirty="0">
                <a:solidFill>
                  <a:srgbClr val="282828"/>
                </a:solidFill>
                <a:latin typeface="+mn-lt"/>
              </a:rPr>
              <a:t> 1</a:t>
            </a:r>
          </a:p>
        </p:txBody>
      </p:sp>
      <p:sp>
        <p:nvSpPr>
          <p:cNvPr id="21" name="Rectangle 20">
            <a:extLst>
              <a:ext uri="{FF2B5EF4-FFF2-40B4-BE49-F238E27FC236}">
                <a16:creationId xmlns:a16="http://schemas.microsoft.com/office/drawing/2014/main" id="{BEA39DDE-F12A-464F-8025-5934CECFF7A0}"/>
              </a:ext>
            </a:extLst>
          </p:cNvPr>
          <p:cNvSpPr/>
          <p:nvPr/>
        </p:nvSpPr>
        <p:spPr>
          <a:xfrm>
            <a:off x="360902" y="1378408"/>
            <a:ext cx="11433533" cy="1969770"/>
          </a:xfrm>
          <a:prstGeom prst="rect">
            <a:avLst/>
          </a:prstGeom>
        </p:spPr>
        <p:txBody>
          <a:bodyPr wrap="square">
            <a:spAutoFit/>
          </a:bodyPr>
          <a:lstStyle/>
          <a:p>
            <a:endParaRPr lang="en-US" sz="2400" dirty="0"/>
          </a:p>
          <a:p>
            <a:pPr marL="285750" indent="-285750">
              <a:buFont typeface="Arial" panose="020B0604020202020204" pitchFamily="34" charset="0"/>
              <a:buChar char="•"/>
            </a:pPr>
            <a:r>
              <a:rPr lang="en-US" sz="2000" dirty="0"/>
              <a:t>Differencing </a:t>
            </a:r>
            <a:r>
              <a:rPr lang="en-US" sz="2000" b="1" dirty="0"/>
              <a:t>unit root term (1-B) </a:t>
            </a:r>
          </a:p>
          <a:p>
            <a:pPr marL="285750" indent="-285750">
              <a:buFont typeface="Arial" panose="020B0604020202020204" pitchFamily="34" charset="0"/>
              <a:buChar char="•"/>
            </a:pPr>
            <a:r>
              <a:rPr lang="en-US" sz="2000" dirty="0">
                <a:solidFill>
                  <a:srgbClr val="282828"/>
                </a:solidFill>
              </a:rPr>
              <a:t>Using Tiao/</a:t>
            </a:r>
            <a:r>
              <a:rPr lang="en-US" sz="2000" dirty="0" err="1">
                <a:solidFill>
                  <a:srgbClr val="282828"/>
                </a:solidFill>
              </a:rPr>
              <a:t>Tsay</a:t>
            </a:r>
            <a:r>
              <a:rPr lang="en-US" sz="2000" dirty="0">
                <a:solidFill>
                  <a:srgbClr val="282828"/>
                </a:solidFill>
              </a:rPr>
              <a:t> overfitting the model with higher order AR models AR(6) and AR(8), unit root term (1-B) is identified in the model. </a:t>
            </a:r>
          </a:p>
          <a:p>
            <a:r>
              <a:rPr lang="en-US" sz="2000" b="1" i="1" dirty="0"/>
              <a:t> </a:t>
            </a:r>
          </a:p>
          <a:p>
            <a:pPr marL="285750" indent="-285750">
              <a:buFont typeface="Arial" panose="020B0604020202020204" pitchFamily="34" charset="0"/>
              <a:buChar char="•"/>
            </a:pPr>
            <a:endParaRPr lang="en-US" dirty="0"/>
          </a:p>
        </p:txBody>
      </p:sp>
      <p:grpSp>
        <p:nvGrpSpPr>
          <p:cNvPr id="2" name="Group 1">
            <a:extLst>
              <a:ext uri="{FF2B5EF4-FFF2-40B4-BE49-F238E27FC236}">
                <a16:creationId xmlns:a16="http://schemas.microsoft.com/office/drawing/2014/main" id="{4B578BCA-6ED0-EC49-9B50-09A4780BDF7F}"/>
              </a:ext>
            </a:extLst>
          </p:cNvPr>
          <p:cNvGrpSpPr/>
          <p:nvPr/>
        </p:nvGrpSpPr>
        <p:grpSpPr>
          <a:xfrm>
            <a:off x="-12786" y="3060878"/>
            <a:ext cx="6194940" cy="2089074"/>
            <a:chOff x="-12786" y="3060878"/>
            <a:chExt cx="6194940" cy="2089074"/>
          </a:xfrm>
        </p:grpSpPr>
        <p:pic>
          <p:nvPicPr>
            <p:cNvPr id="10" name="Picture 9" descr="Text, letter&#10;&#10;Description automatically generated">
              <a:extLst>
                <a:ext uri="{FF2B5EF4-FFF2-40B4-BE49-F238E27FC236}">
                  <a16:creationId xmlns:a16="http://schemas.microsoft.com/office/drawing/2014/main" id="{CD526A46-8D0A-1C4F-86B8-82EF8A44AA73}"/>
                </a:ext>
              </a:extLst>
            </p:cNvPr>
            <p:cNvPicPr>
              <a:picLocks noChangeAspect="1"/>
            </p:cNvPicPr>
            <p:nvPr/>
          </p:nvPicPr>
          <p:blipFill>
            <a:blip r:embed="rId3"/>
            <a:stretch>
              <a:fillRect/>
            </a:stretch>
          </p:blipFill>
          <p:spPr>
            <a:xfrm>
              <a:off x="-6308" y="3833520"/>
              <a:ext cx="6188462" cy="1316432"/>
            </a:xfrm>
            <a:prstGeom prst="rect">
              <a:avLst/>
            </a:prstGeom>
          </p:spPr>
        </p:pic>
        <p:sp>
          <p:nvSpPr>
            <p:cNvPr id="27" name="Rounded Rectangle 26">
              <a:extLst>
                <a:ext uri="{FF2B5EF4-FFF2-40B4-BE49-F238E27FC236}">
                  <a16:creationId xmlns:a16="http://schemas.microsoft.com/office/drawing/2014/main" id="{86AFF8CA-4D35-5B42-A1D7-A3FC6C04BC74}"/>
                </a:ext>
              </a:extLst>
            </p:cNvPr>
            <p:cNvSpPr/>
            <p:nvPr/>
          </p:nvSpPr>
          <p:spPr>
            <a:xfrm>
              <a:off x="-12786" y="4106392"/>
              <a:ext cx="5750977" cy="208433"/>
            </a:xfrm>
            <a:prstGeom prst="roundRect">
              <a:avLst/>
            </a:prstGeom>
            <a:noFill/>
            <a:ln w="254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9" name="Rectangle 28">
              <a:extLst>
                <a:ext uri="{FF2B5EF4-FFF2-40B4-BE49-F238E27FC236}">
                  <a16:creationId xmlns:a16="http://schemas.microsoft.com/office/drawing/2014/main" id="{E2F16E2F-D90F-BF40-BEDF-EDDF92469E75}"/>
                </a:ext>
              </a:extLst>
            </p:cNvPr>
            <p:cNvSpPr/>
            <p:nvPr/>
          </p:nvSpPr>
          <p:spPr>
            <a:xfrm>
              <a:off x="1856489" y="3060878"/>
              <a:ext cx="3484135" cy="769441"/>
            </a:xfrm>
            <a:prstGeom prst="rect">
              <a:avLst/>
            </a:prstGeom>
          </p:spPr>
          <p:txBody>
            <a:bodyPr wrap="square">
              <a:spAutoFit/>
            </a:bodyPr>
            <a:lstStyle/>
            <a:p>
              <a:endParaRPr lang="en-US" sz="2400" dirty="0"/>
            </a:p>
            <a:p>
              <a:r>
                <a:rPr lang="en-US" sz="2000" b="1" dirty="0"/>
                <a:t>AR(6) factors </a:t>
              </a:r>
            </a:p>
          </p:txBody>
        </p:sp>
      </p:grpSp>
      <p:grpSp>
        <p:nvGrpSpPr>
          <p:cNvPr id="3" name="Group 2">
            <a:extLst>
              <a:ext uri="{FF2B5EF4-FFF2-40B4-BE49-F238E27FC236}">
                <a16:creationId xmlns:a16="http://schemas.microsoft.com/office/drawing/2014/main" id="{7C7E83AA-A11E-BE47-B53D-DD63B3195013}"/>
              </a:ext>
            </a:extLst>
          </p:cNvPr>
          <p:cNvGrpSpPr/>
          <p:nvPr/>
        </p:nvGrpSpPr>
        <p:grpSpPr>
          <a:xfrm>
            <a:off x="6379619" y="3018189"/>
            <a:ext cx="5802855" cy="2106687"/>
            <a:chOff x="6379619" y="3018189"/>
            <a:chExt cx="5802855" cy="2106687"/>
          </a:xfrm>
        </p:grpSpPr>
        <p:pic>
          <p:nvPicPr>
            <p:cNvPr id="14" name="Picture 13" descr="Text, letter&#10;&#10;Description automatically generated">
              <a:extLst>
                <a:ext uri="{FF2B5EF4-FFF2-40B4-BE49-F238E27FC236}">
                  <a16:creationId xmlns:a16="http://schemas.microsoft.com/office/drawing/2014/main" id="{885AF578-D6CA-DF4C-B38B-A7340530053A}"/>
                </a:ext>
              </a:extLst>
            </p:cNvPr>
            <p:cNvPicPr>
              <a:picLocks noChangeAspect="1"/>
            </p:cNvPicPr>
            <p:nvPr/>
          </p:nvPicPr>
          <p:blipFill>
            <a:blip r:embed="rId4"/>
            <a:stretch>
              <a:fillRect/>
            </a:stretch>
          </p:blipFill>
          <p:spPr>
            <a:xfrm>
              <a:off x="6386097" y="3852218"/>
              <a:ext cx="5796377" cy="1272658"/>
            </a:xfrm>
            <a:prstGeom prst="rect">
              <a:avLst/>
            </a:prstGeom>
          </p:spPr>
        </p:pic>
        <p:sp>
          <p:nvSpPr>
            <p:cNvPr id="28" name="Rounded Rectangle 27">
              <a:extLst>
                <a:ext uri="{FF2B5EF4-FFF2-40B4-BE49-F238E27FC236}">
                  <a16:creationId xmlns:a16="http://schemas.microsoft.com/office/drawing/2014/main" id="{43C6A2EB-6C4D-164D-9136-CE0668DB2AD7}"/>
                </a:ext>
              </a:extLst>
            </p:cNvPr>
            <p:cNvSpPr/>
            <p:nvPr/>
          </p:nvSpPr>
          <p:spPr>
            <a:xfrm>
              <a:off x="6379619" y="4428135"/>
              <a:ext cx="5750977" cy="208433"/>
            </a:xfrm>
            <a:prstGeom prst="roundRect">
              <a:avLst/>
            </a:prstGeom>
            <a:noFill/>
            <a:ln w="254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0" name="Rectangle 29">
              <a:extLst>
                <a:ext uri="{FF2B5EF4-FFF2-40B4-BE49-F238E27FC236}">
                  <a16:creationId xmlns:a16="http://schemas.microsoft.com/office/drawing/2014/main" id="{5C68BAF8-C4F5-6443-8941-AC8852DAE44B}"/>
                </a:ext>
              </a:extLst>
            </p:cNvPr>
            <p:cNvSpPr/>
            <p:nvPr/>
          </p:nvSpPr>
          <p:spPr>
            <a:xfrm>
              <a:off x="8593443" y="3018189"/>
              <a:ext cx="3484135" cy="769441"/>
            </a:xfrm>
            <a:prstGeom prst="rect">
              <a:avLst/>
            </a:prstGeom>
          </p:spPr>
          <p:txBody>
            <a:bodyPr wrap="square">
              <a:spAutoFit/>
            </a:bodyPr>
            <a:lstStyle/>
            <a:p>
              <a:endParaRPr lang="en-US" sz="2400" dirty="0"/>
            </a:p>
            <a:p>
              <a:r>
                <a:rPr lang="en-US" sz="2000" b="1" dirty="0"/>
                <a:t>AR(8) factors </a:t>
              </a:r>
            </a:p>
          </p:txBody>
        </p:sp>
      </p:grpSp>
      <p:pic>
        <p:nvPicPr>
          <p:cNvPr id="15" name="Picture 14" descr="Chart&#10;&#10;Description automatically generated">
            <a:extLst>
              <a:ext uri="{FF2B5EF4-FFF2-40B4-BE49-F238E27FC236}">
                <a16:creationId xmlns:a16="http://schemas.microsoft.com/office/drawing/2014/main" id="{77B5703D-56D2-194F-AC82-A0F28CBF3FCE}"/>
              </a:ext>
            </a:extLst>
          </p:cNvPr>
          <p:cNvPicPr>
            <a:picLocks noChangeAspect="1"/>
          </p:cNvPicPr>
          <p:nvPr/>
        </p:nvPicPr>
        <p:blipFill rotWithShape="1">
          <a:blip r:embed="rId5"/>
          <a:srcRect l="51952" t="52561" r="355" b="-3"/>
          <a:stretch/>
        </p:blipFill>
        <p:spPr>
          <a:xfrm>
            <a:off x="2735640" y="5025191"/>
            <a:ext cx="3002551" cy="1791222"/>
          </a:xfrm>
          <a:prstGeom prst="rect">
            <a:avLst/>
          </a:prstGeom>
        </p:spPr>
      </p:pic>
      <p:cxnSp>
        <p:nvCxnSpPr>
          <p:cNvPr id="17" name="Straight Arrow Connector 16">
            <a:extLst>
              <a:ext uri="{FF2B5EF4-FFF2-40B4-BE49-F238E27FC236}">
                <a16:creationId xmlns:a16="http://schemas.microsoft.com/office/drawing/2014/main" id="{0DE6E4C3-248D-944D-BC02-CEE1930332F2}"/>
              </a:ext>
            </a:extLst>
          </p:cNvPr>
          <p:cNvCxnSpPr>
            <a:cxnSpLocks/>
          </p:cNvCxnSpPr>
          <p:nvPr/>
        </p:nvCxnSpPr>
        <p:spPr>
          <a:xfrm flipV="1">
            <a:off x="3116059" y="5096740"/>
            <a:ext cx="0" cy="691368"/>
          </a:xfrm>
          <a:prstGeom prst="straightConnector1">
            <a:avLst/>
          </a:prstGeom>
          <a:ln w="222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04825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100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29512</TotalTime>
  <Words>2438</Words>
  <Application>Microsoft Macintosh PowerPoint</Application>
  <PresentationFormat>Widescreen</PresentationFormat>
  <Paragraphs>372</Paragraphs>
  <Slides>31</Slides>
  <Notes>31</Notes>
  <HiddenSlides>3</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31</vt:i4>
      </vt:variant>
    </vt:vector>
  </HeadingPairs>
  <TitlesOfParts>
    <vt:vector size="36" baseType="lpstr">
      <vt:lpstr>Arial</vt:lpstr>
      <vt:lpstr>Calibri</vt:lpstr>
      <vt:lpstr>Calibri Light</vt:lpstr>
      <vt:lpstr>Cambria Math</vt:lpstr>
      <vt:lpstr>Office Theme</vt:lpstr>
      <vt:lpstr>Daily website visit forecasting</vt:lpstr>
      <vt:lpstr>Introduction</vt:lpstr>
      <vt:lpstr>Data characteristics – Overview</vt:lpstr>
      <vt:lpstr>Data characteristics – Stationarity check 1</vt:lpstr>
      <vt:lpstr>Data characteristics – Stationarity check 2</vt:lpstr>
      <vt:lpstr>Model 1 – ARMA(5,2)</vt:lpstr>
      <vt:lpstr>Model 1 – ARMA(5,2)</vt:lpstr>
      <vt:lpstr>Model 1 – ARMA(5,2)</vt:lpstr>
      <vt:lpstr>Model 2 – ARIMA(3,1,1) with s=7 – Stationarizing 1</vt:lpstr>
      <vt:lpstr>Model 2 – ARIMA(3,1,1) with s=7– Stationarizing 2</vt:lpstr>
      <vt:lpstr>Model 2 – ARIMA(3,1,1) with s=7</vt:lpstr>
      <vt:lpstr>Model 2 – ARIMA(3,1,1) with s=7</vt:lpstr>
      <vt:lpstr>Model 2 – ARIMA(3,1,1) with s=7</vt:lpstr>
      <vt:lpstr>Model 3 – ARIMA(3,0,2) with s=7</vt:lpstr>
      <vt:lpstr>Model 3 – ARIMA(3,0,2) with s=7</vt:lpstr>
      <vt:lpstr>Model 3 – ARIMA(3,0,2) with s=7</vt:lpstr>
      <vt:lpstr>Model 4 – MLR with correlated errors </vt:lpstr>
      <vt:lpstr>Model 4 – MLR with correlated errors </vt:lpstr>
      <vt:lpstr>Model 4 – MLR with correlated errors – Using forecasted regressors </vt:lpstr>
      <vt:lpstr>Model 5 – VAR</vt:lpstr>
      <vt:lpstr>Model 5 – VAR</vt:lpstr>
      <vt:lpstr>Model 6 – Neural network with known variables</vt:lpstr>
      <vt:lpstr>Model 7 – Neural network with forecast variables</vt:lpstr>
      <vt:lpstr>Model 7 – Neural network with forecast variables</vt:lpstr>
      <vt:lpstr>Model 8 – Ensemble (MLR + NN with known variables) </vt:lpstr>
      <vt:lpstr>Conclusion</vt:lpstr>
      <vt:lpstr>Conclusion</vt:lpstr>
      <vt:lpstr>End</vt:lpstr>
      <vt:lpstr>Model 3 – ARIMA(3,0,2) with s=365 and 7, no unit root term</vt:lpstr>
      <vt:lpstr>Model 3 – ARIMA(3,0,2)</vt:lpstr>
      <vt:lpstr>Model 3 – ARIMA(3,0,2)</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Unit 1 : For Live session</dc:title>
  <dc:creator>Yun, Bo</dc:creator>
  <cp:lastModifiedBy>Yun, Bo</cp:lastModifiedBy>
  <cp:revision>163</cp:revision>
  <dcterms:created xsi:type="dcterms:W3CDTF">2021-01-07T10:19:11Z</dcterms:created>
  <dcterms:modified xsi:type="dcterms:W3CDTF">2021-04-11T04:29:40Z</dcterms:modified>
</cp:coreProperties>
</file>